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1" r:id="rId2"/>
    <p:sldId id="292" r:id="rId3"/>
    <p:sldId id="264" r:id="rId4"/>
    <p:sldId id="256" r:id="rId5"/>
    <p:sldId id="260" r:id="rId6"/>
    <p:sldId id="265" r:id="rId7"/>
    <p:sldId id="272" r:id="rId8"/>
    <p:sldId id="266" r:id="rId9"/>
    <p:sldId id="270" r:id="rId10"/>
    <p:sldId id="268" r:id="rId11"/>
    <p:sldId id="269" r:id="rId12"/>
    <p:sldId id="273" r:id="rId13"/>
    <p:sldId id="289" r:id="rId14"/>
    <p:sldId id="291" r:id="rId15"/>
    <p:sldId id="290" r:id="rId16"/>
    <p:sldId id="276" r:id="rId17"/>
    <p:sldId id="280" r:id="rId18"/>
    <p:sldId id="288" r:id="rId19"/>
    <p:sldId id="281" r:id="rId20"/>
    <p:sldId id="303" r:id="rId21"/>
    <p:sldId id="274" r:id="rId22"/>
    <p:sldId id="277" r:id="rId23"/>
    <p:sldId id="296" r:id="rId24"/>
    <p:sldId id="300" r:id="rId25"/>
    <p:sldId id="301" r:id="rId26"/>
    <p:sldId id="297" r:id="rId27"/>
    <p:sldId id="302" r:id="rId28"/>
    <p:sldId id="287" r:id="rId29"/>
    <p:sldId id="295" r:id="rId30"/>
    <p:sldId id="275" r:id="rId31"/>
    <p:sldId id="278" r:id="rId32"/>
    <p:sldId id="279" r:id="rId33"/>
    <p:sldId id="284" r:id="rId34"/>
    <p:sldId id="305" r:id="rId35"/>
    <p:sldId id="304"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99" d="100"/>
          <a:sy n="99" d="100"/>
        </p:scale>
        <p:origin x="960"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F3195-714D-BA4C-B091-CFAA9AD934C2}" type="datetimeFigureOut">
              <a:rPr lang="en-US" smtClean="0"/>
              <a:t>12/11/20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8852B-0173-7A4D-B940-5C226A9FC87D}" type="slidenum">
              <a:rPr lang="en-US" smtClean="0"/>
              <a:t>‹#›</a:t>
            </a:fld>
            <a:endParaRPr lang="en-US"/>
          </a:p>
        </p:txBody>
      </p:sp>
    </p:spTree>
    <p:extLst>
      <p:ext uri="{BB962C8B-B14F-4D97-AF65-F5344CB8AC3E}">
        <p14:creationId xmlns:p14="http://schemas.microsoft.com/office/powerpoint/2010/main" val="2621351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68852B-0173-7A4D-B940-5C226A9FC87D}" type="slidenum">
              <a:rPr lang="en-US" smtClean="0"/>
              <a:t>11</a:t>
            </a:fld>
            <a:endParaRPr lang="en-US"/>
          </a:p>
        </p:txBody>
      </p:sp>
    </p:spTree>
    <p:extLst>
      <p:ext uri="{BB962C8B-B14F-4D97-AF65-F5344CB8AC3E}">
        <p14:creationId xmlns:p14="http://schemas.microsoft.com/office/powerpoint/2010/main" val="288677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92E2-1F22-8A46-8260-C30811137C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B7FFD68-2EA2-734B-B372-76357EF1F2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BB58061-5FE5-3D4B-A2D6-34666E1FB105}"/>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F9D4D122-6BFA-854D-8816-8C27899445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CF198-D7C5-2740-B811-DD540A63FECF}"/>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254999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DDA0-E9E6-804A-B2B5-43EB2244765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1C5E29-369B-D644-B2F2-AACE083ABC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382E88E-16AA-7742-B7A1-3A870E8CA27F}"/>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72F7FCF1-2479-684D-8B53-FB5D1F449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D0C70-9418-5345-8CB2-30A831DD940A}"/>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2070397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197629-DBB3-4249-8BBE-1F1DCBA14D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91B9D5-E6D9-994B-ABF2-05DD61E1D5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485F98-B4CE-E84B-967A-7E7D4A3F90D0}"/>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DC03F3EE-7805-4E42-9591-F4F7A791C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5741D-0BDF-C245-BA9D-E0A82CDCDFD5}"/>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134823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B8C3-29F0-D74C-8764-A9C2BB7D195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9ABE4E-D856-E849-82DF-0096196810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58A65A-33C3-9142-B0A8-504AB03D18A5}"/>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10DC8666-6916-AF45-AC3E-14446D0D7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65EB6-69ED-7043-8BFD-5891AA6967CB}"/>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1197366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A06D-876B-B248-BB0F-CC808A8B4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62B7DEF-D2DF-8542-98BC-F4FF8FAAB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9298EF9-7759-AB40-8442-58FDC1251847}"/>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588C4764-8230-044B-AC90-9A83030D9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E7DBD-0F58-EB4E-AE60-F8EB41EE7BD2}"/>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343307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A2A4-CE84-F949-9B48-59D99DB791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8DF2D0-4884-F448-91AF-B1C26C8CA1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80937C7-8497-854E-B86D-FBC3972636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9C8FCCD-BE0D-FE44-9665-33A8AD8A6527}"/>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6" name="Footer Placeholder 5">
            <a:extLst>
              <a:ext uri="{FF2B5EF4-FFF2-40B4-BE49-F238E27FC236}">
                <a16:creationId xmlns:a16="http://schemas.microsoft.com/office/drawing/2014/main" id="{91656DB6-BCBB-ED41-89B5-160E70E0F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4CCEA-64EA-5A44-A58B-FD9E7A0374D6}"/>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222835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0874-DFA9-564E-9D29-DC1A28396BD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F9F700-3863-FD43-B69E-98B0560873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359EDF3-974B-D641-8360-0DCE103DBF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4612348-C340-A141-9894-2AF0C7F28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1A7C08-746E-164B-BFAD-8E444AD0D2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A360C34-E1E7-A940-9547-B679C9A26010}"/>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8" name="Footer Placeholder 7">
            <a:extLst>
              <a:ext uri="{FF2B5EF4-FFF2-40B4-BE49-F238E27FC236}">
                <a16:creationId xmlns:a16="http://schemas.microsoft.com/office/drawing/2014/main" id="{093FE814-2634-5E40-922D-8AC46585B7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52D6D3-3AB3-9D40-9ECA-EE091D7D4EF0}"/>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22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BA2C-964A-CB42-8E5F-97B1909B37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F53A0BF-AB25-9C45-940C-8CE1C4D5CBEC}"/>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4" name="Footer Placeholder 3">
            <a:extLst>
              <a:ext uri="{FF2B5EF4-FFF2-40B4-BE49-F238E27FC236}">
                <a16:creationId xmlns:a16="http://schemas.microsoft.com/office/drawing/2014/main" id="{290F4C1F-BA68-9348-AD59-5F0D0DA834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719D88-7AF4-4540-8A33-800B6AD9C16D}"/>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190631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6A026D-F9FB-594F-8759-9B1421958ECC}"/>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3" name="Footer Placeholder 2">
            <a:extLst>
              <a:ext uri="{FF2B5EF4-FFF2-40B4-BE49-F238E27FC236}">
                <a16:creationId xmlns:a16="http://schemas.microsoft.com/office/drawing/2014/main" id="{9045B499-CFB4-BC42-9614-2CB0C8B8DA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8D8BEB-BF06-0643-96BD-77A62862F980}"/>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366427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B94F-B009-2141-9658-823BFE33A9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578864C-CAA2-FA4A-8304-9621B35A4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0FAE967-B8A7-8747-9035-CD058F515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29B9E5-3C8C-C54F-BE01-1FC9520F3B0A}"/>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6" name="Footer Placeholder 5">
            <a:extLst>
              <a:ext uri="{FF2B5EF4-FFF2-40B4-BE49-F238E27FC236}">
                <a16:creationId xmlns:a16="http://schemas.microsoft.com/office/drawing/2014/main" id="{125410B6-94CB-E446-A39A-966A7CC50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B3E13-7918-0D4E-93B8-447BCD38E961}"/>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98576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C010-2796-7744-9B1E-0E2F5C31DC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72FFCB-E382-6B41-A46F-5893E6E85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BDEE8E-FD44-FC4C-B6EA-79BD9CBFA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B6BDC4-0087-2749-A99E-0CFF01F02F53}"/>
              </a:ext>
            </a:extLst>
          </p:cNvPr>
          <p:cNvSpPr>
            <a:spLocks noGrp="1"/>
          </p:cNvSpPr>
          <p:nvPr>
            <p:ph type="dt" sz="half" idx="10"/>
          </p:nvPr>
        </p:nvSpPr>
        <p:spPr/>
        <p:txBody>
          <a:bodyPr/>
          <a:lstStyle/>
          <a:p>
            <a:fld id="{B1DF7436-44B7-7949-BCF9-A5EDDBAD398B}" type="datetimeFigureOut">
              <a:rPr lang="en-US" smtClean="0"/>
              <a:t>12/11/20</a:t>
            </a:fld>
            <a:endParaRPr lang="en-US"/>
          </a:p>
        </p:txBody>
      </p:sp>
      <p:sp>
        <p:nvSpPr>
          <p:cNvPr id="6" name="Footer Placeholder 5">
            <a:extLst>
              <a:ext uri="{FF2B5EF4-FFF2-40B4-BE49-F238E27FC236}">
                <a16:creationId xmlns:a16="http://schemas.microsoft.com/office/drawing/2014/main" id="{65E012A8-640F-B44A-AF1B-B7AA1700D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625A7-16F6-6243-91B4-DDCC1CCCA397}"/>
              </a:ext>
            </a:extLst>
          </p:cNvPr>
          <p:cNvSpPr>
            <a:spLocks noGrp="1"/>
          </p:cNvSpPr>
          <p:nvPr>
            <p:ph type="sldNum" sz="quarter" idx="12"/>
          </p:nvPr>
        </p:nvSpPr>
        <p:spPr/>
        <p:txBody>
          <a:bodyPr/>
          <a:lstStyle/>
          <a:p>
            <a:fld id="{16E2C7A1-35A1-504B-93F5-C3C432F0BA35}" type="slidenum">
              <a:rPr lang="en-US" smtClean="0"/>
              <a:t>‹#›</a:t>
            </a:fld>
            <a:endParaRPr lang="en-US"/>
          </a:p>
        </p:txBody>
      </p:sp>
    </p:spTree>
    <p:extLst>
      <p:ext uri="{BB962C8B-B14F-4D97-AF65-F5344CB8AC3E}">
        <p14:creationId xmlns:p14="http://schemas.microsoft.com/office/powerpoint/2010/main" val="284261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768F7A-1148-3849-8C2E-507234567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DB42F48-7AE4-F34E-822D-8B73C8BC6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87F615-C324-1345-AE78-61DEE53313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DF7436-44B7-7949-BCF9-A5EDDBAD398B}" type="datetimeFigureOut">
              <a:rPr lang="en-US" smtClean="0"/>
              <a:t>12/11/20</a:t>
            </a:fld>
            <a:endParaRPr lang="en-US"/>
          </a:p>
        </p:txBody>
      </p:sp>
      <p:sp>
        <p:nvSpPr>
          <p:cNvPr id="5" name="Footer Placeholder 4">
            <a:extLst>
              <a:ext uri="{FF2B5EF4-FFF2-40B4-BE49-F238E27FC236}">
                <a16:creationId xmlns:a16="http://schemas.microsoft.com/office/drawing/2014/main" id="{F0D63396-B77D-2442-8D31-7220387FCF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7CDBE9-89B7-0F4E-9686-E1108986D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2C7A1-35A1-504B-93F5-C3C432F0BA35}" type="slidenum">
              <a:rPr lang="en-US" smtClean="0"/>
              <a:t>‹#›</a:t>
            </a:fld>
            <a:endParaRPr lang="en-US"/>
          </a:p>
        </p:txBody>
      </p:sp>
    </p:spTree>
    <p:extLst>
      <p:ext uri="{BB962C8B-B14F-4D97-AF65-F5344CB8AC3E}">
        <p14:creationId xmlns:p14="http://schemas.microsoft.com/office/powerpoint/2010/main" val="4249961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a:extLst>
              <a:ext uri="{FF2B5EF4-FFF2-40B4-BE49-F238E27FC236}">
                <a16:creationId xmlns:a16="http://schemas.microsoft.com/office/drawing/2014/main" id="{1CA0B638-F011-4A30-AFD1-82C461B9D28F}"/>
              </a:ext>
            </a:extLst>
          </p:cNvPr>
          <p:cNvPicPr>
            <a:picLocks noChangeAspect="1"/>
          </p:cNvPicPr>
          <p:nvPr/>
        </p:nvPicPr>
        <p:blipFill rotWithShape="1">
          <a:blip r:embed="rId2"/>
          <a:srcRect t="20495"/>
          <a:stretch/>
        </p:blipFill>
        <p:spPr>
          <a:xfrm>
            <a:off x="20" y="10"/>
            <a:ext cx="12191980" cy="6857990"/>
          </a:xfrm>
          <a:prstGeom prst="rect">
            <a:avLst/>
          </a:prstGeom>
        </p:spPr>
      </p:pic>
      <p:sp>
        <p:nvSpPr>
          <p:cNvPr id="2" name="Title 1">
            <a:extLst>
              <a:ext uri="{FF2B5EF4-FFF2-40B4-BE49-F238E27FC236}">
                <a16:creationId xmlns:a16="http://schemas.microsoft.com/office/drawing/2014/main" id="{84AC4DB5-6681-C242-849D-A55C48CC25F7}"/>
              </a:ext>
            </a:extLst>
          </p:cNvPr>
          <p:cNvSpPr>
            <a:spLocks noGrp="1"/>
          </p:cNvSpPr>
          <p:nvPr>
            <p:ph type="ctrTitle"/>
          </p:nvPr>
        </p:nvSpPr>
        <p:spPr>
          <a:xfrm>
            <a:off x="161109" y="4206240"/>
            <a:ext cx="7872548" cy="2351314"/>
          </a:xfrm>
          <a:solidFill>
            <a:srgbClr val="E7E6E6">
              <a:alpha val="40392"/>
            </a:srgbClr>
          </a:solidFill>
        </p:spPr>
        <p:txBody>
          <a:bodyPr anchor="ctr">
            <a:normAutofit/>
          </a:bodyPr>
          <a:lstStyle/>
          <a:p>
            <a:pPr algn="r"/>
            <a:r>
              <a:rPr lang="en-MY" sz="4800" dirty="0">
                <a:latin typeface="Arial" panose="020B0604020202020204" pitchFamily="34" charset="0"/>
                <a:cs typeface="Arial" panose="020B0604020202020204" pitchFamily="34" charset="0"/>
              </a:rPr>
              <a:t>Data Interpretation &amp; Communication Of Insights Of Data </a:t>
            </a:r>
            <a:r>
              <a:rPr lang="en-US" sz="4800" dirty="0">
                <a:solidFill>
                  <a:schemeClr val="tx1"/>
                </a:solidFill>
                <a:latin typeface="Arial" panose="020B0604020202020204" pitchFamily="34" charset="0"/>
                <a:cs typeface="Arial" panose="020B0604020202020204" pitchFamily="34" charset="0"/>
              </a:rPr>
              <a:t>   </a:t>
            </a:r>
          </a:p>
        </p:txBody>
      </p:sp>
      <p:sp>
        <p:nvSpPr>
          <p:cNvPr id="3" name="Subtitle 2">
            <a:extLst>
              <a:ext uri="{FF2B5EF4-FFF2-40B4-BE49-F238E27FC236}">
                <a16:creationId xmlns:a16="http://schemas.microsoft.com/office/drawing/2014/main" id="{8F6FF5A4-E87C-2145-A093-C03AC6BD90B3}"/>
              </a:ext>
            </a:extLst>
          </p:cNvPr>
          <p:cNvSpPr>
            <a:spLocks noGrp="1"/>
          </p:cNvSpPr>
          <p:nvPr>
            <p:ph type="subTitle" idx="1"/>
          </p:nvPr>
        </p:nvSpPr>
        <p:spPr>
          <a:xfrm>
            <a:off x="8289580" y="5246458"/>
            <a:ext cx="3741311" cy="1108622"/>
          </a:xfrm>
          <a:solidFill>
            <a:srgbClr val="E7E6E6">
              <a:alpha val="40392"/>
            </a:srgbClr>
          </a:solidFill>
        </p:spPr>
        <p:txBody>
          <a:bodyPr anchor="ctr">
            <a:normAutofit/>
          </a:bodyPr>
          <a:lstStyle/>
          <a:p>
            <a:pPr algn="l"/>
            <a:r>
              <a:rPr lang="en-US" sz="1800" b="1" dirty="0"/>
              <a:t>Name : </a:t>
            </a:r>
            <a:r>
              <a:rPr lang="en-US" sz="1800" b="1" dirty="0" err="1"/>
              <a:t>Nurullainy</a:t>
            </a:r>
            <a:r>
              <a:rPr lang="en-US" sz="1800" b="1" dirty="0"/>
              <a:t> Binti Mat Rashid</a:t>
            </a:r>
          </a:p>
        </p:txBody>
      </p:sp>
    </p:spTree>
    <p:extLst>
      <p:ext uri="{BB962C8B-B14F-4D97-AF65-F5344CB8AC3E}">
        <p14:creationId xmlns:p14="http://schemas.microsoft.com/office/powerpoint/2010/main" val="93285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BOX PLOT OF DAILY LOW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680162"/>
            <a:ext cx="11586754" cy="932229"/>
          </a:xfrm>
        </p:spPr>
        <p:txBody>
          <a:bodyPr>
            <a:normAutofit/>
          </a:bodyPr>
          <a:lstStyle/>
          <a:p>
            <a:pPr marL="342900" indent="-342900" algn="l">
              <a:buFont typeface="Arial" panose="020B0604020202020204" pitchFamily="34" charset="0"/>
              <a:buChar char="•"/>
            </a:pPr>
            <a:r>
              <a:rPr lang="en-US" sz="2000" dirty="0"/>
              <a:t>Summary of statistical data </a:t>
            </a:r>
          </a:p>
          <a:p>
            <a:pPr marL="342900" indent="-342900" algn="l">
              <a:buFont typeface="Arial" panose="020B0604020202020204" pitchFamily="34" charset="0"/>
              <a:buChar char="•"/>
            </a:pPr>
            <a:r>
              <a:rPr lang="en-US" sz="2000" dirty="0"/>
              <a:t>2 outliers found in crude oil Low Price which are USD 142.49 and – USD 39.44</a:t>
            </a:r>
          </a:p>
        </p:txBody>
      </p:sp>
      <p:pic>
        <p:nvPicPr>
          <p:cNvPr id="5" name="Picture 4" descr="A screenshot of a cell phone&#10;&#10;Description automatically generated">
            <a:extLst>
              <a:ext uri="{FF2B5EF4-FFF2-40B4-BE49-F238E27FC236}">
                <a16:creationId xmlns:a16="http://schemas.microsoft.com/office/drawing/2014/main" id="{C09DA677-08DE-F948-82FC-ACCD85C1C9D6}"/>
              </a:ext>
            </a:extLst>
          </p:cNvPr>
          <p:cNvPicPr>
            <a:picLocks noChangeAspect="1"/>
          </p:cNvPicPr>
          <p:nvPr/>
        </p:nvPicPr>
        <p:blipFill rotWithShape="1">
          <a:blip r:embed="rId2"/>
          <a:srcRect l="41874" t="5314"/>
          <a:stretch/>
        </p:blipFill>
        <p:spPr>
          <a:xfrm>
            <a:off x="3076303" y="1269954"/>
            <a:ext cx="6039394" cy="4164871"/>
          </a:xfrm>
          <a:prstGeom prst="rect">
            <a:avLst/>
          </a:prstGeom>
        </p:spPr>
      </p:pic>
    </p:spTree>
    <p:extLst>
      <p:ext uri="{BB962C8B-B14F-4D97-AF65-F5344CB8AC3E}">
        <p14:creationId xmlns:p14="http://schemas.microsoft.com/office/powerpoint/2010/main" val="264972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169897"/>
            <a:ext cx="9144000" cy="779008"/>
          </a:xfrm>
        </p:spPr>
        <p:txBody>
          <a:bodyPr>
            <a:normAutofit/>
          </a:bodyPr>
          <a:lstStyle/>
          <a:p>
            <a:r>
              <a:rPr lang="en-US" sz="4000" b="1" dirty="0">
                <a:latin typeface="Arial" panose="020B0604020202020204" pitchFamily="34" charset="0"/>
                <a:cs typeface="Arial" panose="020B0604020202020204" pitchFamily="34" charset="0"/>
              </a:rPr>
              <a:t>BOX PLOT OF DAILY HIGH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833382"/>
            <a:ext cx="11586754" cy="779009"/>
          </a:xfrm>
        </p:spPr>
        <p:txBody>
          <a:bodyPr>
            <a:normAutofit/>
          </a:bodyPr>
          <a:lstStyle/>
          <a:p>
            <a:pPr marL="342900" indent="-342900" algn="l">
              <a:buFont typeface="Arial" panose="020B0604020202020204" pitchFamily="34" charset="0"/>
              <a:buChar char="•"/>
            </a:pPr>
            <a:r>
              <a:rPr lang="en-US" sz="2000" dirty="0"/>
              <a:t>Summary of statistical data </a:t>
            </a:r>
          </a:p>
          <a:p>
            <a:pPr marL="342900" indent="-342900" algn="l">
              <a:buFont typeface="Arial" panose="020B0604020202020204" pitchFamily="34" charset="0"/>
              <a:buChar char="•"/>
            </a:pPr>
            <a:r>
              <a:rPr lang="en-US" sz="2000" dirty="0"/>
              <a:t>3 outliers found in crude oil High Price which are USD 146.37, USD 146.73 and USD 147.27</a:t>
            </a:r>
          </a:p>
        </p:txBody>
      </p:sp>
      <p:pic>
        <p:nvPicPr>
          <p:cNvPr id="8" name="Picture 7" descr="A screenshot of a cell phone&#10;&#10;Description automatically generated">
            <a:extLst>
              <a:ext uri="{FF2B5EF4-FFF2-40B4-BE49-F238E27FC236}">
                <a16:creationId xmlns:a16="http://schemas.microsoft.com/office/drawing/2014/main" id="{62572BFB-CDCE-B641-BD82-E6244F2D80A5}"/>
              </a:ext>
            </a:extLst>
          </p:cNvPr>
          <p:cNvPicPr>
            <a:picLocks noChangeAspect="1"/>
          </p:cNvPicPr>
          <p:nvPr/>
        </p:nvPicPr>
        <p:blipFill rotWithShape="1">
          <a:blip r:embed="rId3"/>
          <a:srcRect l="41597" t="5792"/>
          <a:stretch/>
        </p:blipFill>
        <p:spPr>
          <a:xfrm>
            <a:off x="3069771" y="1298472"/>
            <a:ext cx="6215342" cy="4187928"/>
          </a:xfrm>
          <a:prstGeom prst="rect">
            <a:avLst/>
          </a:prstGeom>
        </p:spPr>
      </p:pic>
    </p:spTree>
    <p:extLst>
      <p:ext uri="{BB962C8B-B14F-4D97-AF65-F5344CB8AC3E}">
        <p14:creationId xmlns:p14="http://schemas.microsoft.com/office/powerpoint/2010/main" val="30314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fontScale="92500"/>
          </a:bodyPr>
          <a:lstStyle/>
          <a:p>
            <a:pPr>
              <a:lnSpc>
                <a:spcPct val="160000"/>
              </a:lnSpc>
            </a:pPr>
            <a:r>
              <a:rPr lang="en-MY" sz="2000" dirty="0"/>
              <a:t> Table showing correlation coefficients between sets of variables. This allows you to see which pairs have the highest correlation.</a:t>
            </a:r>
            <a:endParaRPr lang="en-US" sz="2000" dirty="0"/>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CORRELATION MATRIX</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8620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70263" y="245608"/>
            <a:ext cx="11247120" cy="1191305"/>
          </a:xfrm>
        </p:spPr>
        <p:txBody>
          <a:bodyPr>
            <a:normAutofit/>
          </a:bodyPr>
          <a:lstStyle/>
          <a:p>
            <a:r>
              <a:rPr lang="en-US" sz="4000" b="1" dirty="0">
                <a:latin typeface="Arial" panose="020B0604020202020204" pitchFamily="34" charset="0"/>
                <a:cs typeface="Arial" panose="020B0604020202020204" pitchFamily="34" charset="0"/>
              </a:rPr>
              <a:t>CORRELATION MATRIX OF CRUDE OIL PRICE DATASET</a:t>
            </a:r>
          </a:p>
        </p:txBody>
      </p:sp>
      <p:sp>
        <p:nvSpPr>
          <p:cNvPr id="6" name="Subtitle 2">
            <a:extLst>
              <a:ext uri="{FF2B5EF4-FFF2-40B4-BE49-F238E27FC236}">
                <a16:creationId xmlns:a16="http://schemas.microsoft.com/office/drawing/2014/main" id="{EDD2CF7D-B5E4-6841-B1AE-850BACD235A9}"/>
              </a:ext>
            </a:extLst>
          </p:cNvPr>
          <p:cNvSpPr txBox="1">
            <a:spLocks/>
          </p:cNvSpPr>
          <p:nvPr/>
        </p:nvSpPr>
        <p:spPr>
          <a:xfrm>
            <a:off x="470263" y="5512526"/>
            <a:ext cx="11586754" cy="109986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Variable </a:t>
            </a:r>
            <a:r>
              <a:rPr lang="en-US" sz="2000" dirty="0" err="1"/>
              <a:t>day_no</a:t>
            </a:r>
            <a:r>
              <a:rPr lang="en-US" sz="2000" dirty="0"/>
              <a:t> has very weak relationship between all variable of prices</a:t>
            </a:r>
          </a:p>
          <a:p>
            <a:pPr marL="342900" indent="-342900" algn="l">
              <a:buFont typeface="Arial" panose="020B0604020202020204" pitchFamily="34" charset="0"/>
              <a:buChar char="•"/>
            </a:pPr>
            <a:r>
              <a:rPr lang="en-US" sz="2000" dirty="0"/>
              <a:t>Variable year has medium strength relationship between all variable of prices</a:t>
            </a:r>
          </a:p>
          <a:p>
            <a:pPr marL="342900" indent="-342900" algn="l">
              <a:buFont typeface="Arial" panose="020B0604020202020204" pitchFamily="34" charset="0"/>
              <a:buChar char="•"/>
            </a:pPr>
            <a:r>
              <a:rPr lang="en-US" sz="2000" dirty="0"/>
              <a:t>All four variable of prices indicated to have strong relationship between variable being tested</a:t>
            </a:r>
          </a:p>
        </p:txBody>
      </p:sp>
      <p:pic>
        <p:nvPicPr>
          <p:cNvPr id="4" name="Picture 3" descr="A screenshot of a cell phone&#10;&#10;Description automatically generated">
            <a:extLst>
              <a:ext uri="{FF2B5EF4-FFF2-40B4-BE49-F238E27FC236}">
                <a16:creationId xmlns:a16="http://schemas.microsoft.com/office/drawing/2014/main" id="{7EFE5230-D3EB-E242-A742-DC3F3D371CA3}"/>
              </a:ext>
            </a:extLst>
          </p:cNvPr>
          <p:cNvPicPr>
            <a:picLocks noChangeAspect="1"/>
          </p:cNvPicPr>
          <p:nvPr/>
        </p:nvPicPr>
        <p:blipFill>
          <a:blip r:embed="rId2"/>
          <a:stretch>
            <a:fillRect/>
          </a:stretch>
        </p:blipFill>
        <p:spPr>
          <a:xfrm>
            <a:off x="759823" y="1776412"/>
            <a:ext cx="10668000" cy="3305175"/>
          </a:xfrm>
          <a:prstGeom prst="rect">
            <a:avLst/>
          </a:prstGeom>
        </p:spPr>
      </p:pic>
    </p:spTree>
    <p:extLst>
      <p:ext uri="{BB962C8B-B14F-4D97-AF65-F5344CB8AC3E}">
        <p14:creationId xmlns:p14="http://schemas.microsoft.com/office/powerpoint/2010/main" val="43963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70263" y="245609"/>
            <a:ext cx="11247120" cy="779010"/>
          </a:xfrm>
        </p:spPr>
        <p:txBody>
          <a:bodyPr>
            <a:normAutofit/>
          </a:bodyPr>
          <a:lstStyle/>
          <a:p>
            <a:r>
              <a:rPr lang="en-US" sz="4000" b="1" dirty="0">
                <a:latin typeface="Arial" panose="020B0604020202020204" pitchFamily="34" charset="0"/>
                <a:cs typeface="Arial" panose="020B0604020202020204" pitchFamily="34" charset="0"/>
              </a:rPr>
              <a:t>CORRELATION MATRIX OF NEWS DATASET</a:t>
            </a:r>
          </a:p>
        </p:txBody>
      </p:sp>
      <p:sp>
        <p:nvSpPr>
          <p:cNvPr id="6" name="Subtitle 2">
            <a:extLst>
              <a:ext uri="{FF2B5EF4-FFF2-40B4-BE49-F238E27FC236}">
                <a16:creationId xmlns:a16="http://schemas.microsoft.com/office/drawing/2014/main" id="{EDD2CF7D-B5E4-6841-B1AE-850BACD235A9}"/>
              </a:ext>
            </a:extLst>
          </p:cNvPr>
          <p:cNvSpPr txBox="1">
            <a:spLocks/>
          </p:cNvSpPr>
          <p:nvPr/>
        </p:nvSpPr>
        <p:spPr>
          <a:xfrm>
            <a:off x="470263" y="5833383"/>
            <a:ext cx="11586754" cy="410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Variable Polarity and  Subjectivity has </a:t>
            </a:r>
            <a:r>
              <a:rPr lang="en-MY" sz="2000" dirty="0"/>
              <a:t>weak relationship (close to zero) between the variables being tested </a:t>
            </a:r>
            <a:endParaRPr lang="en-US" sz="2000" dirty="0"/>
          </a:p>
        </p:txBody>
      </p:sp>
      <p:pic>
        <p:nvPicPr>
          <p:cNvPr id="5" name="Picture 4" descr="A screenshot of a cell phone&#10;&#10;Description automatically generated">
            <a:extLst>
              <a:ext uri="{FF2B5EF4-FFF2-40B4-BE49-F238E27FC236}">
                <a16:creationId xmlns:a16="http://schemas.microsoft.com/office/drawing/2014/main" id="{EFA7699D-C075-FC46-96CF-985541EE82DE}"/>
              </a:ext>
            </a:extLst>
          </p:cNvPr>
          <p:cNvPicPr>
            <a:picLocks noChangeAspect="1"/>
          </p:cNvPicPr>
          <p:nvPr/>
        </p:nvPicPr>
        <p:blipFill>
          <a:blip r:embed="rId2"/>
          <a:stretch>
            <a:fillRect/>
          </a:stretch>
        </p:blipFill>
        <p:spPr>
          <a:xfrm>
            <a:off x="1991723" y="2221956"/>
            <a:ext cx="8204200" cy="1917700"/>
          </a:xfrm>
          <a:prstGeom prst="rect">
            <a:avLst/>
          </a:prstGeom>
        </p:spPr>
      </p:pic>
    </p:spTree>
    <p:extLst>
      <p:ext uri="{BB962C8B-B14F-4D97-AF65-F5344CB8AC3E}">
        <p14:creationId xmlns:p14="http://schemas.microsoft.com/office/powerpoint/2010/main" val="260948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fontScale="92500" lnSpcReduction="10000"/>
          </a:bodyPr>
          <a:lstStyle/>
          <a:p>
            <a:pPr>
              <a:lnSpc>
                <a:spcPct val="160000"/>
              </a:lnSpc>
            </a:pPr>
            <a:r>
              <a:rPr lang="en-MY" sz="2000" dirty="0"/>
              <a:t>Used to display quantitative values over a continuous interval or time period. A Line Graph is most frequently used to show trends and analyse how the data has changed over time.</a:t>
            </a:r>
            <a:endParaRPr lang="en-US" sz="2000" dirty="0"/>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14424" y="1862501"/>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LINE GRAPH</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ubtitle 2">
            <a:extLst>
              <a:ext uri="{FF2B5EF4-FFF2-40B4-BE49-F238E27FC236}">
                <a16:creationId xmlns:a16="http://schemas.microsoft.com/office/drawing/2014/main" id="{279E6C0F-B780-6D47-9AC6-C98575F28773}"/>
              </a:ext>
            </a:extLst>
          </p:cNvPr>
          <p:cNvSpPr txBox="1">
            <a:spLocks/>
          </p:cNvSpPr>
          <p:nvPr/>
        </p:nvSpPr>
        <p:spPr>
          <a:xfrm>
            <a:off x="2731685" y="2653996"/>
            <a:ext cx="6748193" cy="562535"/>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60000"/>
              </a:lnSpc>
            </a:pPr>
            <a:r>
              <a:rPr lang="en-MY" sz="2000" b="1" dirty="0">
                <a:latin typeface="Arial" panose="020B0604020202020204" pitchFamily="34" charset="0"/>
                <a:cs typeface="Arial" panose="020B0604020202020204" pitchFamily="34" charset="0"/>
              </a:rPr>
              <a:t>( TIME SERIES ANALYSIS )</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41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06893" y="167233"/>
            <a:ext cx="11586754" cy="666206"/>
          </a:xfrm>
        </p:spPr>
        <p:txBody>
          <a:bodyPr>
            <a:normAutofit fontScale="90000"/>
          </a:bodyPr>
          <a:lstStyle/>
          <a:p>
            <a:r>
              <a:rPr lang="en-US" sz="4000" b="1" dirty="0">
                <a:latin typeface="Arial" panose="020B0604020202020204" pitchFamily="34" charset="0"/>
                <a:cs typeface="Arial" panose="020B0604020202020204" pitchFamily="34" charset="0"/>
              </a:rPr>
              <a:t>DAILY CRUDE OIL PRICE FROM 2000 – JUNE 2020 </a:t>
            </a:r>
          </a:p>
        </p:txBody>
      </p:sp>
      <p:sp>
        <p:nvSpPr>
          <p:cNvPr id="6" name="Subtitle 2">
            <a:extLst>
              <a:ext uri="{FF2B5EF4-FFF2-40B4-BE49-F238E27FC236}">
                <a16:creationId xmlns:a16="http://schemas.microsoft.com/office/drawing/2014/main" id="{3D727176-73BE-3D44-A51D-AF65963BE551}"/>
              </a:ext>
            </a:extLst>
          </p:cNvPr>
          <p:cNvSpPr txBox="1">
            <a:spLocks/>
          </p:cNvSpPr>
          <p:nvPr/>
        </p:nvSpPr>
        <p:spPr>
          <a:xfrm>
            <a:off x="406893" y="5836512"/>
            <a:ext cx="11586754" cy="102148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Crude oil price showed steady uptrend since 2001 until 2008 and then showed unstable trend since then.</a:t>
            </a:r>
          </a:p>
          <a:p>
            <a:pPr marL="342900" indent="-342900" algn="l">
              <a:buFont typeface="Arial" panose="020B0604020202020204" pitchFamily="34" charset="0"/>
              <a:buChar char="•"/>
            </a:pPr>
            <a:r>
              <a:rPr lang="en-US" sz="2000" dirty="0"/>
              <a:t>Maximum crude oil price recorded is USD 145.19 and minimum close price recorded is -USD 2.60.</a:t>
            </a:r>
          </a:p>
          <a:p>
            <a:pPr marL="342900" indent="-342900" algn="l">
              <a:buFont typeface="Arial" panose="020B0604020202020204" pitchFamily="34" charset="0"/>
              <a:buChar char="•"/>
            </a:pPr>
            <a:r>
              <a:rPr lang="en-US" sz="2000" dirty="0"/>
              <a:t>Note that negative value means that the cost of handling crude oil storage is higher than the market price at that point of time</a:t>
            </a:r>
          </a:p>
        </p:txBody>
      </p:sp>
      <p:pic>
        <p:nvPicPr>
          <p:cNvPr id="9" name="Picture 8" descr="A screenshot of text&#10;&#10;Description automatically generated">
            <a:extLst>
              <a:ext uri="{FF2B5EF4-FFF2-40B4-BE49-F238E27FC236}">
                <a16:creationId xmlns:a16="http://schemas.microsoft.com/office/drawing/2014/main" id="{F99F9DD0-CEA3-C54A-9214-CF24EA65260D}"/>
              </a:ext>
            </a:extLst>
          </p:cNvPr>
          <p:cNvPicPr>
            <a:picLocks noChangeAspect="1"/>
          </p:cNvPicPr>
          <p:nvPr/>
        </p:nvPicPr>
        <p:blipFill rotWithShape="1">
          <a:blip r:embed="rId2"/>
          <a:srcRect t="1324" r="1108"/>
          <a:stretch/>
        </p:blipFill>
        <p:spPr>
          <a:xfrm>
            <a:off x="1732540" y="1411039"/>
            <a:ext cx="8935460" cy="4425473"/>
          </a:xfrm>
          <a:prstGeom prst="rect">
            <a:avLst/>
          </a:prstGeom>
        </p:spPr>
      </p:pic>
    </p:spTree>
    <p:extLst>
      <p:ext uri="{BB962C8B-B14F-4D97-AF65-F5344CB8AC3E}">
        <p14:creationId xmlns:p14="http://schemas.microsoft.com/office/powerpoint/2010/main" val="2652343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0" y="0"/>
            <a:ext cx="12192000" cy="1168940"/>
          </a:xfrm>
        </p:spPr>
        <p:txBody>
          <a:bodyPr>
            <a:normAutofit fontScale="90000"/>
          </a:bodyPr>
          <a:lstStyle/>
          <a:p>
            <a:r>
              <a:rPr lang="en-US" sz="4000" b="1" dirty="0">
                <a:latin typeface="Arial" panose="020B0604020202020204" pitchFamily="34" charset="0"/>
                <a:cs typeface="Arial" panose="020B0604020202020204" pitchFamily="34" charset="0"/>
              </a:rPr>
              <a:t>DAILY OPEN AND CLOSE PRICE TREND FROM YEAR 2000 – JUNE 2020</a:t>
            </a:r>
          </a:p>
        </p:txBody>
      </p:sp>
      <p:sp>
        <p:nvSpPr>
          <p:cNvPr id="6" name="Subtitle 2">
            <a:extLst>
              <a:ext uri="{FF2B5EF4-FFF2-40B4-BE49-F238E27FC236}">
                <a16:creationId xmlns:a16="http://schemas.microsoft.com/office/drawing/2014/main" id="{9FD6B7F1-FEAB-DA4F-B26E-478E23EB26D8}"/>
              </a:ext>
            </a:extLst>
          </p:cNvPr>
          <p:cNvSpPr txBox="1">
            <a:spLocks/>
          </p:cNvSpPr>
          <p:nvPr/>
        </p:nvSpPr>
        <p:spPr>
          <a:xfrm>
            <a:off x="470263" y="5930537"/>
            <a:ext cx="11586754" cy="6818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Low price and high price shown similar trending over the past 20 years.</a:t>
            </a:r>
          </a:p>
          <a:p>
            <a:pPr marL="342900" indent="-342900" algn="l">
              <a:buFont typeface="Arial" panose="020B0604020202020204" pitchFamily="34" charset="0"/>
              <a:buChar char="•"/>
            </a:pPr>
            <a:r>
              <a:rPr lang="en-US" sz="2000" dirty="0"/>
              <a:t>No significant price gap between these 2 prices </a:t>
            </a:r>
          </a:p>
        </p:txBody>
      </p:sp>
      <p:pic>
        <p:nvPicPr>
          <p:cNvPr id="8" name="Picture 7" descr="A close up of text on a white background&#10;&#10;Description automatically generated">
            <a:extLst>
              <a:ext uri="{FF2B5EF4-FFF2-40B4-BE49-F238E27FC236}">
                <a16:creationId xmlns:a16="http://schemas.microsoft.com/office/drawing/2014/main" id="{9294CCA1-589D-104B-95C1-580512667C9D}"/>
              </a:ext>
            </a:extLst>
          </p:cNvPr>
          <p:cNvPicPr>
            <a:picLocks noChangeAspect="1"/>
          </p:cNvPicPr>
          <p:nvPr/>
        </p:nvPicPr>
        <p:blipFill>
          <a:blip r:embed="rId2"/>
          <a:stretch>
            <a:fillRect/>
          </a:stretch>
        </p:blipFill>
        <p:spPr>
          <a:xfrm>
            <a:off x="1809175" y="1313263"/>
            <a:ext cx="8573650" cy="4231472"/>
          </a:xfrm>
          <a:prstGeom prst="rect">
            <a:avLst/>
          </a:prstGeom>
        </p:spPr>
      </p:pic>
    </p:spTree>
    <p:extLst>
      <p:ext uri="{BB962C8B-B14F-4D97-AF65-F5344CB8AC3E}">
        <p14:creationId xmlns:p14="http://schemas.microsoft.com/office/powerpoint/2010/main" val="364983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C205C888-14C4-5D42-8C27-3B798635033D}"/>
              </a:ext>
            </a:extLst>
          </p:cNvPr>
          <p:cNvSpPr txBox="1">
            <a:spLocks/>
          </p:cNvSpPr>
          <p:nvPr/>
        </p:nvSpPr>
        <p:spPr>
          <a:xfrm>
            <a:off x="302623" y="5937885"/>
            <a:ext cx="11586754" cy="7790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The mean of Close Price showed significant spike in year 2008 (USD 100.23), and crude oil price crashed down in year 2009 (USD 61.98). The trend shown another in year 2016 (USD 43.44) and 2020 (USD 35.96)</a:t>
            </a:r>
          </a:p>
        </p:txBody>
      </p:sp>
      <p:pic>
        <p:nvPicPr>
          <p:cNvPr id="9" name="Picture 8" descr="A close up of a map&#10;&#10;Description automatically generated">
            <a:extLst>
              <a:ext uri="{FF2B5EF4-FFF2-40B4-BE49-F238E27FC236}">
                <a16:creationId xmlns:a16="http://schemas.microsoft.com/office/drawing/2014/main" id="{3D37AB80-78EE-E049-9E83-53EA831C1BBB}"/>
              </a:ext>
            </a:extLst>
          </p:cNvPr>
          <p:cNvPicPr>
            <a:picLocks noChangeAspect="1"/>
          </p:cNvPicPr>
          <p:nvPr/>
        </p:nvPicPr>
        <p:blipFill>
          <a:blip r:embed="rId2"/>
          <a:stretch>
            <a:fillRect/>
          </a:stretch>
        </p:blipFill>
        <p:spPr>
          <a:xfrm>
            <a:off x="1524000" y="1306286"/>
            <a:ext cx="9375517" cy="4506686"/>
          </a:xfrm>
          <a:prstGeom prst="rect">
            <a:avLst/>
          </a:prstGeom>
        </p:spPr>
      </p:pic>
      <p:sp>
        <p:nvSpPr>
          <p:cNvPr id="8" name="Title 1">
            <a:extLst>
              <a:ext uri="{FF2B5EF4-FFF2-40B4-BE49-F238E27FC236}">
                <a16:creationId xmlns:a16="http://schemas.microsoft.com/office/drawing/2014/main" id="{FBE6E36A-E802-5843-B3C6-9FEF4206314E}"/>
              </a:ext>
            </a:extLst>
          </p:cNvPr>
          <p:cNvSpPr>
            <a:spLocks noGrp="1"/>
          </p:cNvSpPr>
          <p:nvPr>
            <p:ph type="ctrTitle"/>
          </p:nvPr>
        </p:nvSpPr>
        <p:spPr>
          <a:xfrm>
            <a:off x="418381" y="0"/>
            <a:ext cx="11586754" cy="1181373"/>
          </a:xfrm>
        </p:spPr>
        <p:txBody>
          <a:bodyPr>
            <a:normAutofit fontScale="90000"/>
          </a:bodyPr>
          <a:lstStyle/>
          <a:p>
            <a:r>
              <a:rPr lang="en-US" sz="4000" b="1" dirty="0">
                <a:latin typeface="Arial" panose="020B0604020202020204" pitchFamily="34" charset="0"/>
                <a:cs typeface="Arial" panose="020B0604020202020204" pitchFamily="34" charset="0"/>
              </a:rPr>
              <a:t>DAILY CRUDE OIL PRICE (MEAN) FROM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2000 – JUNE 2020  </a:t>
            </a:r>
          </a:p>
        </p:txBody>
      </p:sp>
    </p:spTree>
    <p:extLst>
      <p:ext uri="{BB962C8B-B14F-4D97-AF65-F5344CB8AC3E}">
        <p14:creationId xmlns:p14="http://schemas.microsoft.com/office/powerpoint/2010/main" val="687189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85057" y="109605"/>
            <a:ext cx="11821885" cy="1024617"/>
          </a:xfrm>
        </p:spPr>
        <p:txBody>
          <a:bodyPr>
            <a:normAutofit fontScale="90000"/>
          </a:bodyPr>
          <a:lstStyle/>
          <a:p>
            <a:r>
              <a:rPr lang="en-US" sz="4000" b="1" dirty="0">
                <a:latin typeface="Arial" panose="020B0604020202020204" pitchFamily="34" charset="0"/>
                <a:cs typeface="Arial" panose="020B0604020202020204" pitchFamily="34" charset="0"/>
              </a:rPr>
              <a:t>MAXIMUM PRICE TREND FOR DAILY HIGH PRICE FROM 2000 – JUNE 2020</a:t>
            </a:r>
          </a:p>
        </p:txBody>
      </p:sp>
      <p:sp>
        <p:nvSpPr>
          <p:cNvPr id="6" name="Subtitle 2">
            <a:extLst>
              <a:ext uri="{FF2B5EF4-FFF2-40B4-BE49-F238E27FC236}">
                <a16:creationId xmlns:a16="http://schemas.microsoft.com/office/drawing/2014/main" id="{EDD2CF7D-B5E4-6841-B1AE-850BACD235A9}"/>
              </a:ext>
            </a:extLst>
          </p:cNvPr>
          <p:cNvSpPr txBox="1">
            <a:spLocks/>
          </p:cNvSpPr>
          <p:nvPr/>
        </p:nvSpPr>
        <p:spPr>
          <a:xfrm>
            <a:off x="420188" y="6092394"/>
            <a:ext cx="11586754" cy="65600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Maximum value of High Price with trending crude oil price (Downward, Maintain, Upward)</a:t>
            </a:r>
          </a:p>
          <a:p>
            <a:pPr marL="342900" indent="-342900" algn="l">
              <a:buFont typeface="Arial" panose="020B0604020202020204" pitchFamily="34" charset="0"/>
              <a:buChar char="•"/>
            </a:pPr>
            <a:r>
              <a:rPr lang="en-US" sz="2000" dirty="0"/>
              <a:t>The HIGHEST price recorded at USD 147.27</a:t>
            </a:r>
          </a:p>
        </p:txBody>
      </p:sp>
      <p:pic>
        <p:nvPicPr>
          <p:cNvPr id="13" name="Picture 12" descr="A screenshot of a computer&#10;&#10;Description automatically generated">
            <a:extLst>
              <a:ext uri="{FF2B5EF4-FFF2-40B4-BE49-F238E27FC236}">
                <a16:creationId xmlns:a16="http://schemas.microsoft.com/office/drawing/2014/main" id="{14899745-E1C8-4C45-BC39-8CF60EDC7251}"/>
              </a:ext>
            </a:extLst>
          </p:cNvPr>
          <p:cNvPicPr>
            <a:picLocks noChangeAspect="1"/>
          </p:cNvPicPr>
          <p:nvPr/>
        </p:nvPicPr>
        <p:blipFill rotWithShape="1">
          <a:blip r:embed="rId2"/>
          <a:srcRect t="14057" r="4405" b="10323"/>
          <a:stretch/>
        </p:blipFill>
        <p:spPr>
          <a:xfrm>
            <a:off x="1136041" y="1243828"/>
            <a:ext cx="9531959" cy="4712562"/>
          </a:xfrm>
          <a:prstGeom prst="rect">
            <a:avLst/>
          </a:prstGeom>
        </p:spPr>
      </p:pic>
    </p:spTree>
    <p:extLst>
      <p:ext uri="{BB962C8B-B14F-4D97-AF65-F5344CB8AC3E}">
        <p14:creationId xmlns:p14="http://schemas.microsoft.com/office/powerpoint/2010/main" val="41650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CF32BCD-FDED-BB46-8DA4-57041ECB8BF5}"/>
              </a:ext>
            </a:extLst>
          </p:cNvPr>
          <p:cNvSpPr txBox="1">
            <a:spLocks/>
          </p:cNvSpPr>
          <p:nvPr/>
        </p:nvSpPr>
        <p:spPr>
          <a:xfrm>
            <a:off x="643467" y="321735"/>
            <a:ext cx="10905066" cy="780210"/>
          </a:xfrm>
          <a:prstGeom prst="rect">
            <a:avLst/>
          </a:prstGeom>
        </p:spPr>
        <p:txBody>
          <a:bodyPr vert="horz" lIns="91440" tIns="45720" rIns="91440" bIns="45720" rtlCol="0" anchor="b">
            <a:normAutofit/>
          </a:bodyPr>
          <a:lstStyle>
            <a:lvl1pPr algn="ctr">
              <a:lnSpc>
                <a:spcPct val="90000"/>
              </a:lnSpc>
              <a:spcBef>
                <a:spcPct val="0"/>
              </a:spcBef>
              <a:buNone/>
              <a:defRPr sz="4000" b="1">
                <a:latin typeface="Arial" panose="020B0604020202020204" pitchFamily="34" charset="0"/>
                <a:ea typeface="+mj-ea"/>
                <a:cs typeface="Arial" panose="020B0604020202020204" pitchFamily="34" charset="0"/>
              </a:defRPr>
            </a:lvl1pPr>
          </a:lstStyle>
          <a:p>
            <a:r>
              <a:rPr lang="en-US" dirty="0"/>
              <a:t>INTRODUCTION</a:t>
            </a:r>
          </a:p>
        </p:txBody>
      </p:sp>
      <p:sp>
        <p:nvSpPr>
          <p:cNvPr id="3" name="Content Placeholder 2">
            <a:extLst>
              <a:ext uri="{FF2B5EF4-FFF2-40B4-BE49-F238E27FC236}">
                <a16:creationId xmlns:a16="http://schemas.microsoft.com/office/drawing/2014/main" id="{B134CF64-21B2-5241-A6DA-5A91DCEB86E3}"/>
              </a:ext>
            </a:extLst>
          </p:cNvPr>
          <p:cNvSpPr>
            <a:spLocks noGrp="1"/>
          </p:cNvSpPr>
          <p:nvPr>
            <p:ph idx="1"/>
          </p:nvPr>
        </p:nvSpPr>
        <p:spPr>
          <a:xfrm>
            <a:off x="670705" y="1339034"/>
            <a:ext cx="10905066" cy="4393982"/>
          </a:xfrm>
        </p:spPr>
        <p:txBody>
          <a:bodyPr vert="horz" lIns="91440" tIns="45720" rIns="91440" bIns="45720" rtlCol="0">
            <a:normAutofit/>
          </a:bodyPr>
          <a:lstStyle/>
          <a:p>
            <a:pPr>
              <a:lnSpc>
                <a:spcPct val="100000"/>
              </a:lnSpc>
            </a:pPr>
            <a:r>
              <a:rPr lang="en-US" sz="2000" dirty="0">
                <a:latin typeface="Arial" panose="020B0604020202020204" pitchFamily="34" charset="0"/>
                <a:cs typeface="Arial" panose="020B0604020202020204" pitchFamily="34" charset="0"/>
              </a:rPr>
              <a:t>Crude Oil is a naturally occurring liquid fossil fuel resulting from plants and animals buried underground and exposed to extreme heat and pressure. </a:t>
            </a:r>
          </a:p>
          <a:p>
            <a:pPr>
              <a:lnSpc>
                <a:spcPct val="100000"/>
              </a:lnSpc>
            </a:pPr>
            <a:r>
              <a:rPr lang="en-US" sz="2000" dirty="0">
                <a:latin typeface="Arial" panose="020B0604020202020204" pitchFamily="34" charset="0"/>
                <a:cs typeface="Arial" panose="020B0604020202020204" pitchFamily="34" charset="0"/>
              </a:rPr>
              <a:t>Crude oil is one of the most demanded commodities and prices have significantly increased in recent times. The demand for crude oil is dependent on global economic conditions as well as market speculation. Crude oil prices are commonly measured in USD.</a:t>
            </a:r>
          </a:p>
          <a:p>
            <a:pPr>
              <a:lnSpc>
                <a:spcPct val="100000"/>
              </a:lnSpc>
            </a:pPr>
            <a:r>
              <a:rPr lang="en-US" sz="2000" dirty="0">
                <a:latin typeface="Arial" panose="020B0604020202020204" pitchFamily="34" charset="0"/>
                <a:cs typeface="Arial" panose="020B0604020202020204" pitchFamily="34" charset="0"/>
              </a:rPr>
              <a:t>Descriptive analysis are is important first step for conducting data interpretation. It gives us an idea of the distribution of the data, helps us to detect outliers and typos, and enable us to identify the trend and hidden pattern among variables, thus making us ready to conduct further advance analyses.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0313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6571" y="55255"/>
            <a:ext cx="11756571" cy="1145187"/>
          </a:xfrm>
        </p:spPr>
        <p:txBody>
          <a:bodyPr>
            <a:normAutofit fontScale="90000"/>
          </a:bodyPr>
          <a:lstStyle/>
          <a:p>
            <a:r>
              <a:rPr lang="en-US" sz="4000" b="1" dirty="0">
                <a:latin typeface="Arial" panose="020B0604020202020204" pitchFamily="34" charset="0"/>
                <a:cs typeface="Arial" panose="020B0604020202020204" pitchFamily="34" charset="0"/>
              </a:rPr>
              <a:t>MINIMUM PRICE TREND FOR DAILY LOW PRICE FROM 2000 – JUNE 2020</a:t>
            </a:r>
          </a:p>
        </p:txBody>
      </p:sp>
      <p:sp>
        <p:nvSpPr>
          <p:cNvPr id="6" name="Subtitle 2">
            <a:extLst>
              <a:ext uri="{FF2B5EF4-FFF2-40B4-BE49-F238E27FC236}">
                <a16:creationId xmlns:a16="http://schemas.microsoft.com/office/drawing/2014/main" id="{EDD2CF7D-B5E4-6841-B1AE-850BACD235A9}"/>
              </a:ext>
            </a:extLst>
          </p:cNvPr>
          <p:cNvSpPr txBox="1">
            <a:spLocks/>
          </p:cNvSpPr>
          <p:nvPr/>
        </p:nvSpPr>
        <p:spPr>
          <a:xfrm>
            <a:off x="496388" y="5999777"/>
            <a:ext cx="11586754" cy="8582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Minimum value of Low Price with trending crude oil price (Downward, Maintain, Upward)</a:t>
            </a:r>
          </a:p>
          <a:p>
            <a:pPr marL="342900" indent="-342900" algn="l">
              <a:buFont typeface="Arial" panose="020B0604020202020204" pitchFamily="34" charset="0"/>
              <a:buChar char="•"/>
            </a:pPr>
            <a:r>
              <a:rPr lang="en-US" sz="2000" dirty="0"/>
              <a:t>The LEAST price recorded at - USD 39.44</a:t>
            </a:r>
          </a:p>
          <a:p>
            <a:pPr marL="342900" indent="-342900" algn="l">
              <a:buFont typeface="Arial" panose="020B0604020202020204" pitchFamily="34" charset="0"/>
              <a:buChar char="•"/>
            </a:pPr>
            <a:endParaRPr lang="en-US" sz="2000" dirty="0"/>
          </a:p>
        </p:txBody>
      </p:sp>
      <p:pic>
        <p:nvPicPr>
          <p:cNvPr id="4" name="Picture 3" descr="A picture containing screenshot&#10;&#10;Description automatically generated">
            <a:extLst>
              <a:ext uri="{FF2B5EF4-FFF2-40B4-BE49-F238E27FC236}">
                <a16:creationId xmlns:a16="http://schemas.microsoft.com/office/drawing/2014/main" id="{2B7B9F0A-7AEA-3543-AAF0-8919067E3806}"/>
              </a:ext>
            </a:extLst>
          </p:cNvPr>
          <p:cNvPicPr>
            <a:picLocks noChangeAspect="1"/>
          </p:cNvPicPr>
          <p:nvPr/>
        </p:nvPicPr>
        <p:blipFill rotWithShape="1">
          <a:blip r:embed="rId2"/>
          <a:srcRect t="12572" r="3889" b="11429"/>
          <a:stretch/>
        </p:blipFill>
        <p:spPr>
          <a:xfrm>
            <a:off x="1566454" y="1265756"/>
            <a:ext cx="9446622" cy="4668707"/>
          </a:xfrm>
          <a:prstGeom prst="rect">
            <a:avLst/>
          </a:prstGeom>
        </p:spPr>
      </p:pic>
    </p:spTree>
    <p:extLst>
      <p:ext uri="{BB962C8B-B14F-4D97-AF65-F5344CB8AC3E}">
        <p14:creationId xmlns:p14="http://schemas.microsoft.com/office/powerpoint/2010/main" val="4232454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a:bodyPr>
          <a:lstStyle/>
          <a:p>
            <a:pPr>
              <a:lnSpc>
                <a:spcPct val="160000"/>
              </a:lnSpc>
            </a:pPr>
            <a:r>
              <a:rPr lang="en-MY" sz="2000" dirty="0"/>
              <a:t>To show discrete, numerical comparisons across categories. Answers the question of "how many?" in each category.</a:t>
            </a:r>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BAR GRAPH</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549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394061" y="6106886"/>
            <a:ext cx="11403875" cy="505505"/>
          </a:xfrm>
        </p:spPr>
        <p:txBody>
          <a:bodyPr>
            <a:normAutofit fontScale="85000" lnSpcReduction="10000"/>
          </a:bodyPr>
          <a:lstStyle/>
          <a:p>
            <a:pPr algn="l">
              <a:lnSpc>
                <a:spcPct val="120000"/>
              </a:lnSpc>
            </a:pPr>
            <a:r>
              <a:rPr lang="en-US" sz="2000" dirty="0"/>
              <a:t>Bar graph crude oil price showed steady uptrend since 2001 until 2008 and then showed unstable trend since then.</a:t>
            </a:r>
          </a:p>
          <a:p>
            <a:pPr algn="l">
              <a:lnSpc>
                <a:spcPct val="120000"/>
              </a:lnSpc>
            </a:pPr>
            <a:endParaRPr lang="en-US" sz="2000" dirty="0"/>
          </a:p>
        </p:txBody>
      </p:sp>
      <p:pic>
        <p:nvPicPr>
          <p:cNvPr id="12" name="Picture 11" descr="A screenshot of a social media post&#10;&#10;Description automatically generated">
            <a:extLst>
              <a:ext uri="{FF2B5EF4-FFF2-40B4-BE49-F238E27FC236}">
                <a16:creationId xmlns:a16="http://schemas.microsoft.com/office/drawing/2014/main" id="{47CBCD38-9995-A844-A259-C47DBD344AE6}"/>
              </a:ext>
            </a:extLst>
          </p:cNvPr>
          <p:cNvPicPr>
            <a:picLocks noChangeAspect="1"/>
          </p:cNvPicPr>
          <p:nvPr/>
        </p:nvPicPr>
        <p:blipFill rotWithShape="1">
          <a:blip r:embed="rId2"/>
          <a:srcRect l="1393" r="3232"/>
          <a:stretch/>
        </p:blipFill>
        <p:spPr>
          <a:xfrm>
            <a:off x="281938" y="1642832"/>
            <a:ext cx="11628119" cy="4128977"/>
          </a:xfrm>
          <a:prstGeom prst="rect">
            <a:avLst/>
          </a:prstGeom>
        </p:spPr>
      </p:pic>
      <p:sp>
        <p:nvSpPr>
          <p:cNvPr id="7" name="Title 1">
            <a:extLst>
              <a:ext uri="{FF2B5EF4-FFF2-40B4-BE49-F238E27FC236}">
                <a16:creationId xmlns:a16="http://schemas.microsoft.com/office/drawing/2014/main" id="{EC4CD985-5957-C544-AFD4-DD539E8DAF21}"/>
              </a:ext>
            </a:extLst>
          </p:cNvPr>
          <p:cNvSpPr txBox="1">
            <a:spLocks/>
          </p:cNvSpPr>
          <p:nvPr/>
        </p:nvSpPr>
        <p:spPr>
          <a:xfrm>
            <a:off x="406893" y="167233"/>
            <a:ext cx="11586754" cy="666206"/>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DAILY CRUDE OIL PRICE FROM 2000 – JUNE 2020 </a:t>
            </a:r>
          </a:p>
        </p:txBody>
      </p:sp>
    </p:spTree>
    <p:extLst>
      <p:ext uri="{BB962C8B-B14F-4D97-AF65-F5344CB8AC3E}">
        <p14:creationId xmlns:p14="http://schemas.microsoft.com/office/powerpoint/2010/main" val="4164064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96389" y="376238"/>
            <a:ext cx="11301547" cy="779008"/>
          </a:xfrm>
        </p:spPr>
        <p:txBody>
          <a:bodyPr>
            <a:normAutofit fontScale="90000"/>
          </a:bodyPr>
          <a:lstStyle/>
          <a:p>
            <a:r>
              <a:rPr lang="en-US" sz="4000" b="1" dirty="0">
                <a:latin typeface="Arial" panose="020B0604020202020204" pitchFamily="34" charset="0"/>
                <a:cs typeface="Arial" panose="020B0604020202020204" pitchFamily="34" charset="0"/>
              </a:rPr>
              <a:t>DAILY CRUDE OIL PRICE FROM 2000 – JUNE 2020 GROUPED BY MONTH  </a:t>
            </a:r>
          </a:p>
        </p:txBody>
      </p:sp>
      <p:pic>
        <p:nvPicPr>
          <p:cNvPr id="9" name="Picture 8" descr="A screenshot of a cell phone&#10;&#10;Description automatically generated">
            <a:extLst>
              <a:ext uri="{FF2B5EF4-FFF2-40B4-BE49-F238E27FC236}">
                <a16:creationId xmlns:a16="http://schemas.microsoft.com/office/drawing/2014/main" id="{B53ACA76-5A30-2247-834E-EB134C5DF303}"/>
              </a:ext>
            </a:extLst>
          </p:cNvPr>
          <p:cNvPicPr>
            <a:picLocks noChangeAspect="1"/>
          </p:cNvPicPr>
          <p:nvPr/>
        </p:nvPicPr>
        <p:blipFill rotWithShape="1">
          <a:blip r:embed="rId2"/>
          <a:srcRect l="1501" r="3999"/>
          <a:stretch/>
        </p:blipFill>
        <p:spPr>
          <a:xfrm>
            <a:off x="335278" y="1548265"/>
            <a:ext cx="11521440" cy="4296229"/>
          </a:xfrm>
          <a:prstGeom prst="rect">
            <a:avLst/>
          </a:prstGeom>
        </p:spPr>
      </p:pic>
    </p:spTree>
    <p:extLst>
      <p:ext uri="{BB962C8B-B14F-4D97-AF65-F5344CB8AC3E}">
        <p14:creationId xmlns:p14="http://schemas.microsoft.com/office/powerpoint/2010/main" val="271008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15686" y="117328"/>
            <a:ext cx="11560628" cy="1034551"/>
          </a:xfrm>
        </p:spPr>
        <p:txBody>
          <a:bodyPr>
            <a:normAutofit fontScale="90000"/>
          </a:bodyPr>
          <a:lstStyle/>
          <a:p>
            <a:r>
              <a:rPr lang="en-US" sz="4000" b="1" dirty="0">
                <a:latin typeface="Arial" panose="020B0604020202020204" pitchFamily="34" charset="0"/>
                <a:cs typeface="Arial" panose="020B0604020202020204" pitchFamily="34" charset="0"/>
              </a:rPr>
              <a:t>MONTHLY CRUDE OIL PRICE (MEAN) FROM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2000 – JUNE 2020 </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6139543"/>
            <a:ext cx="11586754" cy="718457"/>
          </a:xfrm>
        </p:spPr>
        <p:txBody>
          <a:bodyPr>
            <a:normAutofit/>
          </a:bodyPr>
          <a:lstStyle/>
          <a:p>
            <a:pPr algn="l"/>
            <a:r>
              <a:rPr lang="en-US" sz="2000" dirty="0"/>
              <a:t>In average, high crude oil price in month of June, July and August for the past 20 years</a:t>
            </a:r>
          </a:p>
        </p:txBody>
      </p:sp>
      <p:pic>
        <p:nvPicPr>
          <p:cNvPr id="10" name="Picture 9" descr="A picture containing drawing&#10;&#10;Description automatically generated">
            <a:extLst>
              <a:ext uri="{FF2B5EF4-FFF2-40B4-BE49-F238E27FC236}">
                <a16:creationId xmlns:a16="http://schemas.microsoft.com/office/drawing/2014/main" id="{5281E1EF-2CA9-E44E-9C5E-E85821983B69}"/>
              </a:ext>
            </a:extLst>
          </p:cNvPr>
          <p:cNvPicPr>
            <a:picLocks noChangeAspect="1"/>
          </p:cNvPicPr>
          <p:nvPr/>
        </p:nvPicPr>
        <p:blipFill rotWithShape="1">
          <a:blip r:embed="rId2"/>
          <a:srcRect r="2393"/>
          <a:stretch/>
        </p:blipFill>
        <p:spPr>
          <a:xfrm>
            <a:off x="156754" y="1473687"/>
            <a:ext cx="11900263" cy="4269036"/>
          </a:xfrm>
          <a:prstGeom prst="rect">
            <a:avLst/>
          </a:prstGeom>
        </p:spPr>
      </p:pic>
    </p:spTree>
    <p:extLst>
      <p:ext uri="{BB962C8B-B14F-4D97-AF65-F5344CB8AC3E}">
        <p14:creationId xmlns:p14="http://schemas.microsoft.com/office/powerpoint/2010/main" val="3482347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260356" y="245608"/>
            <a:ext cx="11671288" cy="969237"/>
          </a:xfrm>
        </p:spPr>
        <p:txBody>
          <a:bodyPr>
            <a:normAutofit fontScale="90000"/>
          </a:bodyPr>
          <a:lstStyle/>
          <a:p>
            <a:r>
              <a:rPr lang="en-US" sz="4000" b="1" dirty="0">
                <a:latin typeface="Arial" panose="020B0604020202020204" pitchFamily="34" charset="0"/>
                <a:cs typeface="Arial" panose="020B0604020202020204" pitchFamily="34" charset="0"/>
              </a:rPr>
              <a:t>MONTHLY CRUDE OIL PRICE (MEAN) FROM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2000 – JUNE 2020 STACKED BY DAY </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891350"/>
            <a:ext cx="11586754" cy="721042"/>
          </a:xfrm>
        </p:spPr>
        <p:txBody>
          <a:bodyPr>
            <a:normAutofit lnSpcReduction="10000"/>
          </a:bodyPr>
          <a:lstStyle/>
          <a:p>
            <a:pPr marL="342900" indent="-342900" algn="l">
              <a:buFont typeface="Arial" panose="020B0604020202020204" pitchFamily="34" charset="0"/>
              <a:buChar char="•"/>
            </a:pPr>
            <a:r>
              <a:rPr lang="en-US" sz="2000" dirty="0"/>
              <a:t>Mean crude oil price for the past 20 years by month with day color coded</a:t>
            </a:r>
          </a:p>
          <a:p>
            <a:pPr marL="342900" indent="-342900" algn="l">
              <a:buFont typeface="Arial" panose="020B0604020202020204" pitchFamily="34" charset="0"/>
              <a:buChar char="•"/>
            </a:pPr>
            <a:r>
              <a:rPr lang="en-US" sz="2000" dirty="0"/>
              <a:t>In average, high crude oil price in month of June, July and August for the past 20 years</a:t>
            </a:r>
          </a:p>
        </p:txBody>
      </p:sp>
      <p:pic>
        <p:nvPicPr>
          <p:cNvPr id="12" name="Picture 11" descr="A screenshot of a video game&#10;&#10;Description automatically generated">
            <a:extLst>
              <a:ext uri="{FF2B5EF4-FFF2-40B4-BE49-F238E27FC236}">
                <a16:creationId xmlns:a16="http://schemas.microsoft.com/office/drawing/2014/main" id="{874D41CB-CBBA-324B-BFE7-F9EF67787A2C}"/>
              </a:ext>
            </a:extLst>
          </p:cNvPr>
          <p:cNvPicPr>
            <a:picLocks noChangeAspect="1"/>
          </p:cNvPicPr>
          <p:nvPr/>
        </p:nvPicPr>
        <p:blipFill rotWithShape="1">
          <a:blip r:embed="rId2"/>
          <a:srcRect l="3254" t="41714" r="6270" b="12190"/>
          <a:stretch/>
        </p:blipFill>
        <p:spPr>
          <a:xfrm>
            <a:off x="385729" y="1599792"/>
            <a:ext cx="11671288" cy="3716383"/>
          </a:xfrm>
          <a:prstGeom prst="rect">
            <a:avLst/>
          </a:prstGeom>
        </p:spPr>
      </p:pic>
    </p:spTree>
    <p:extLst>
      <p:ext uri="{BB962C8B-B14F-4D97-AF65-F5344CB8AC3E}">
        <p14:creationId xmlns:p14="http://schemas.microsoft.com/office/powerpoint/2010/main" val="295984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222070" y="91440"/>
            <a:ext cx="11834947" cy="1010131"/>
          </a:xfrm>
        </p:spPr>
        <p:txBody>
          <a:bodyPr>
            <a:normAutofit fontScale="90000"/>
          </a:bodyPr>
          <a:lstStyle/>
          <a:p>
            <a:r>
              <a:rPr lang="en-US" sz="4000" b="1" dirty="0">
                <a:latin typeface="Arial" panose="020B0604020202020204" pitchFamily="34" charset="0"/>
                <a:cs typeface="Arial" panose="020B0604020202020204" pitchFamily="34" charset="0"/>
              </a:rPr>
              <a:t>MONTHLY CRUDE OIL PRICE (MEAN) FROM </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2000 – JUNE 2020 GROUPED BY DAY </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6106886"/>
            <a:ext cx="11586754" cy="505505"/>
          </a:xfrm>
        </p:spPr>
        <p:txBody>
          <a:bodyPr>
            <a:normAutofit/>
          </a:bodyPr>
          <a:lstStyle/>
          <a:p>
            <a:r>
              <a:rPr lang="en-US" sz="2000" dirty="0"/>
              <a:t>Mean crude oil price trend by year and day</a:t>
            </a:r>
          </a:p>
        </p:txBody>
      </p:sp>
      <p:pic>
        <p:nvPicPr>
          <p:cNvPr id="8" name="Picture 7" descr="A picture containing implement, stationary, colorful, pencil&#10;&#10;Description automatically generated">
            <a:extLst>
              <a:ext uri="{FF2B5EF4-FFF2-40B4-BE49-F238E27FC236}">
                <a16:creationId xmlns:a16="http://schemas.microsoft.com/office/drawing/2014/main" id="{9A0AD7EC-A409-654D-BFD2-860CF9021F6F}"/>
              </a:ext>
            </a:extLst>
          </p:cNvPr>
          <p:cNvPicPr>
            <a:picLocks noChangeAspect="1"/>
          </p:cNvPicPr>
          <p:nvPr/>
        </p:nvPicPr>
        <p:blipFill>
          <a:blip r:embed="rId2"/>
          <a:stretch>
            <a:fillRect/>
          </a:stretch>
        </p:blipFill>
        <p:spPr>
          <a:xfrm>
            <a:off x="0" y="1375073"/>
            <a:ext cx="12192000" cy="4381356"/>
          </a:xfrm>
          <a:prstGeom prst="rect">
            <a:avLst/>
          </a:prstGeom>
        </p:spPr>
      </p:pic>
    </p:spTree>
    <p:extLst>
      <p:ext uri="{BB962C8B-B14F-4D97-AF65-F5344CB8AC3E}">
        <p14:creationId xmlns:p14="http://schemas.microsoft.com/office/powerpoint/2010/main" val="82687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83326" y="0"/>
            <a:ext cx="11456126" cy="779008"/>
          </a:xfrm>
        </p:spPr>
        <p:txBody>
          <a:bodyPr>
            <a:normAutofit fontScale="90000"/>
          </a:bodyPr>
          <a:lstStyle/>
          <a:p>
            <a:r>
              <a:rPr lang="en-US" sz="4000" b="1" dirty="0">
                <a:latin typeface="Arial" panose="020B0604020202020204" pitchFamily="34" charset="0"/>
                <a:cs typeface="Arial" panose="020B0604020202020204" pitchFamily="34" charset="0"/>
              </a:rPr>
              <a:t>MEAN CRUDE OIL PRICE DISTRIBUTION BY DAY </a:t>
            </a:r>
          </a:p>
        </p:txBody>
      </p:sp>
      <p:grpSp>
        <p:nvGrpSpPr>
          <p:cNvPr id="6" name="Group 5">
            <a:extLst>
              <a:ext uri="{FF2B5EF4-FFF2-40B4-BE49-F238E27FC236}">
                <a16:creationId xmlns:a16="http://schemas.microsoft.com/office/drawing/2014/main" id="{8BAB185F-2542-DE44-BC71-FC94C67A5EBD}"/>
              </a:ext>
            </a:extLst>
          </p:cNvPr>
          <p:cNvGrpSpPr/>
          <p:nvPr/>
        </p:nvGrpSpPr>
        <p:grpSpPr>
          <a:xfrm>
            <a:off x="272143" y="1802673"/>
            <a:ext cx="11784874" cy="3710913"/>
            <a:chOff x="272143" y="1802673"/>
            <a:chExt cx="11784874" cy="3710913"/>
          </a:xfrm>
        </p:grpSpPr>
        <p:pic>
          <p:nvPicPr>
            <p:cNvPr id="10" name="Picture 9" descr="A picture containing fence&#10;&#10;Description automatically generated">
              <a:extLst>
                <a:ext uri="{FF2B5EF4-FFF2-40B4-BE49-F238E27FC236}">
                  <a16:creationId xmlns:a16="http://schemas.microsoft.com/office/drawing/2014/main" id="{BBAD85AC-82C7-3241-A452-5F0087FB6F7A}"/>
                </a:ext>
              </a:extLst>
            </p:cNvPr>
            <p:cNvPicPr>
              <a:picLocks noChangeAspect="1"/>
            </p:cNvPicPr>
            <p:nvPr/>
          </p:nvPicPr>
          <p:blipFill>
            <a:blip r:embed="rId2"/>
            <a:stretch>
              <a:fillRect/>
            </a:stretch>
          </p:blipFill>
          <p:spPr>
            <a:xfrm>
              <a:off x="272143" y="1802673"/>
              <a:ext cx="7711059" cy="371091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3352897-1575-0E40-8A29-20A73FDFD336}"/>
                </a:ext>
              </a:extLst>
            </p:cNvPr>
            <p:cNvPicPr>
              <a:picLocks noChangeAspect="1"/>
            </p:cNvPicPr>
            <p:nvPr/>
          </p:nvPicPr>
          <p:blipFill>
            <a:blip r:embed="rId3"/>
            <a:stretch>
              <a:fillRect/>
            </a:stretch>
          </p:blipFill>
          <p:spPr>
            <a:xfrm>
              <a:off x="8150950" y="1802673"/>
              <a:ext cx="3906067" cy="1346536"/>
            </a:xfrm>
            <a:prstGeom prst="rect">
              <a:avLst/>
            </a:prstGeom>
          </p:spPr>
        </p:pic>
      </p:grpSp>
    </p:spTree>
    <p:extLst>
      <p:ext uri="{BB962C8B-B14F-4D97-AF65-F5344CB8AC3E}">
        <p14:creationId xmlns:p14="http://schemas.microsoft.com/office/powerpoint/2010/main" val="321420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a:bodyPr>
          <a:lstStyle/>
          <a:p>
            <a:pPr>
              <a:lnSpc>
                <a:spcPct val="160000"/>
              </a:lnSpc>
            </a:pPr>
            <a:r>
              <a:rPr lang="en-MY" sz="2000" dirty="0"/>
              <a:t>Help show proportions and percentages between categories, by dividing a circle into proportional segments.</a:t>
            </a:r>
            <a:endParaRPr lang="en-US" sz="2000" dirty="0"/>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PIE CHART</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39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535577" y="245609"/>
            <a:ext cx="11168743" cy="642665"/>
          </a:xfrm>
        </p:spPr>
        <p:txBody>
          <a:bodyPr>
            <a:normAutofit fontScale="90000"/>
          </a:bodyPr>
          <a:lstStyle/>
          <a:p>
            <a:r>
              <a:rPr lang="en-US" sz="4000" b="1" dirty="0">
                <a:latin typeface="Arial" panose="020B0604020202020204" pitchFamily="34" charset="0"/>
                <a:cs typeface="Arial" panose="020B0604020202020204" pitchFamily="34" charset="0"/>
              </a:rPr>
              <a:t>PIE CHART OF HIGH CRUDE OIL PRICE BY DAY</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08212" y="6021701"/>
            <a:ext cx="11586754" cy="457476"/>
          </a:xfrm>
        </p:spPr>
        <p:txBody>
          <a:bodyPr>
            <a:normAutofit/>
          </a:bodyPr>
          <a:lstStyle/>
          <a:p>
            <a:pPr marL="342900" indent="-342900" algn="l">
              <a:buFont typeface="Arial" panose="020B0604020202020204" pitchFamily="34" charset="0"/>
              <a:buChar char="•"/>
            </a:pPr>
            <a:r>
              <a:rPr lang="en-US" sz="2000" dirty="0"/>
              <a:t>High price mostly happened on Monday (18.3%) and least on Saturday (5.48%)</a:t>
            </a:r>
          </a:p>
        </p:txBody>
      </p:sp>
      <p:pic>
        <p:nvPicPr>
          <p:cNvPr id="11" name="Picture 10" descr="A picture containing device&#10;&#10;Description automatically generated">
            <a:extLst>
              <a:ext uri="{FF2B5EF4-FFF2-40B4-BE49-F238E27FC236}">
                <a16:creationId xmlns:a16="http://schemas.microsoft.com/office/drawing/2014/main" id="{8F366134-36A7-824C-869E-ED05C3E338A5}"/>
              </a:ext>
            </a:extLst>
          </p:cNvPr>
          <p:cNvPicPr>
            <a:picLocks noChangeAspect="1"/>
          </p:cNvPicPr>
          <p:nvPr/>
        </p:nvPicPr>
        <p:blipFill rotWithShape="1">
          <a:blip r:embed="rId2"/>
          <a:srcRect l="3449" r="65586"/>
          <a:stretch/>
        </p:blipFill>
        <p:spPr>
          <a:xfrm>
            <a:off x="3990698" y="1212934"/>
            <a:ext cx="4421783" cy="4620450"/>
          </a:xfrm>
          <a:prstGeom prst="rect">
            <a:avLst/>
          </a:prstGeom>
        </p:spPr>
      </p:pic>
    </p:spTree>
    <p:extLst>
      <p:ext uri="{BB962C8B-B14F-4D97-AF65-F5344CB8AC3E}">
        <p14:creationId xmlns:p14="http://schemas.microsoft.com/office/powerpoint/2010/main" val="182248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fontScale="85000" lnSpcReduction="20000"/>
          </a:bodyPr>
          <a:lstStyle/>
          <a:p>
            <a:pPr>
              <a:lnSpc>
                <a:spcPct val="160000"/>
              </a:lnSpc>
            </a:pPr>
            <a:r>
              <a:rPr lang="en-MY" dirty="0"/>
              <a:t>Visualises the distribution of data over a continuous interval or certain time period. Each bar in a histogram represents the tabulated frequency at each interval/bin</a:t>
            </a:r>
            <a:endParaRPr lang="en-US" sz="2000" b="1" dirty="0">
              <a:solidFill>
                <a:srgbClr val="FF0000"/>
              </a:solidFill>
            </a:endParaRPr>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HISTOGRAM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6119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fontScale="85000" lnSpcReduction="20000"/>
          </a:bodyPr>
          <a:lstStyle/>
          <a:p>
            <a:pPr>
              <a:lnSpc>
                <a:spcPct val="160000"/>
              </a:lnSpc>
            </a:pPr>
            <a:r>
              <a:rPr lang="en-MY" dirty="0"/>
              <a:t>Display values from two variables. By displaying a variable in each axis, we can detect if a relationship or correlation between the two variables exists.</a:t>
            </a:r>
            <a:endParaRPr lang="en-US" sz="2000" dirty="0">
              <a:solidFill>
                <a:srgbClr val="FF0000"/>
              </a:solidFill>
            </a:endParaRPr>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SCATTER PLOT &amp; </a:t>
            </a:r>
            <a:br>
              <a:rPr lang="en-US" sz="3600" b="1" dirty="0">
                <a:solidFill>
                  <a:srgbClr val="080808"/>
                </a:solidFill>
                <a:latin typeface="Arial" panose="020B0604020202020204" pitchFamily="34" charset="0"/>
                <a:cs typeface="Arial" panose="020B0604020202020204" pitchFamily="34" charset="0"/>
              </a:rPr>
            </a:br>
            <a:r>
              <a:rPr lang="en-US" sz="3600" b="1" dirty="0">
                <a:solidFill>
                  <a:srgbClr val="080808"/>
                </a:solidFill>
                <a:latin typeface="Arial" panose="020B0604020202020204" pitchFamily="34" charset="0"/>
                <a:cs typeface="Arial" panose="020B0604020202020204" pitchFamily="34" charset="0"/>
              </a:rPr>
              <a:t>3D SCATTER</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7633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443684" y="154168"/>
            <a:ext cx="11458303" cy="969237"/>
          </a:xfrm>
        </p:spPr>
        <p:txBody>
          <a:bodyPr>
            <a:normAutofit fontScale="90000"/>
          </a:bodyPr>
          <a:lstStyle/>
          <a:p>
            <a:r>
              <a:rPr lang="en-US" sz="4000" b="1" dirty="0">
                <a:latin typeface="Arial" panose="020B0604020202020204" pitchFamily="34" charset="0"/>
                <a:cs typeface="Arial" panose="020B0604020202020204" pitchFamily="34" charset="0"/>
              </a:rPr>
              <a:t>SCATTER PLOT OF DAILY CRUDE OIL, LOW AND HIGH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315233" y="6015446"/>
            <a:ext cx="11586754" cy="842554"/>
          </a:xfrm>
        </p:spPr>
        <p:txBody>
          <a:bodyPr>
            <a:normAutofit/>
          </a:bodyPr>
          <a:lstStyle/>
          <a:p>
            <a:pPr marL="342900" indent="-342900" algn="l">
              <a:buFont typeface="Arial" panose="020B0604020202020204" pitchFamily="34" charset="0"/>
              <a:buChar char="•"/>
            </a:pPr>
            <a:r>
              <a:rPr lang="en-US" sz="2000" dirty="0"/>
              <a:t>Crude Oil Price has positive strong relationship with daily Low Price and High Price.</a:t>
            </a:r>
          </a:p>
          <a:p>
            <a:pPr marL="342900" indent="-342900" algn="l">
              <a:buFont typeface="Arial" panose="020B0604020202020204" pitchFamily="34" charset="0"/>
              <a:buChar char="•"/>
            </a:pPr>
            <a:r>
              <a:rPr lang="en-US" sz="2000" dirty="0"/>
              <a:t>Only few data point showed irregular trend out of 5000 data in total</a:t>
            </a:r>
          </a:p>
        </p:txBody>
      </p:sp>
      <p:pic>
        <p:nvPicPr>
          <p:cNvPr id="10" name="Picture 9" descr="A close up of a map&#10;&#10;Description automatically generated">
            <a:extLst>
              <a:ext uri="{FF2B5EF4-FFF2-40B4-BE49-F238E27FC236}">
                <a16:creationId xmlns:a16="http://schemas.microsoft.com/office/drawing/2014/main" id="{2B828872-97DE-4848-A803-B4D0FBA13C92}"/>
              </a:ext>
            </a:extLst>
          </p:cNvPr>
          <p:cNvPicPr>
            <a:picLocks noChangeAspect="1"/>
          </p:cNvPicPr>
          <p:nvPr/>
        </p:nvPicPr>
        <p:blipFill>
          <a:blip r:embed="rId2"/>
          <a:stretch>
            <a:fillRect/>
          </a:stretch>
        </p:blipFill>
        <p:spPr>
          <a:xfrm>
            <a:off x="78378" y="1776341"/>
            <a:ext cx="6094458" cy="3023235"/>
          </a:xfrm>
          <a:prstGeom prst="rect">
            <a:avLst/>
          </a:prstGeom>
        </p:spPr>
      </p:pic>
      <p:pic>
        <p:nvPicPr>
          <p:cNvPr id="12" name="Picture 11" descr="A close up of a map&#10;&#10;Description automatically generated">
            <a:extLst>
              <a:ext uri="{FF2B5EF4-FFF2-40B4-BE49-F238E27FC236}">
                <a16:creationId xmlns:a16="http://schemas.microsoft.com/office/drawing/2014/main" id="{8B450225-26A1-A243-8084-4AE765F7BFA7}"/>
              </a:ext>
            </a:extLst>
          </p:cNvPr>
          <p:cNvPicPr>
            <a:picLocks noChangeAspect="1"/>
          </p:cNvPicPr>
          <p:nvPr/>
        </p:nvPicPr>
        <p:blipFill>
          <a:blip r:embed="rId3"/>
          <a:stretch>
            <a:fillRect/>
          </a:stretch>
        </p:blipFill>
        <p:spPr>
          <a:xfrm>
            <a:off x="6096000" y="1776343"/>
            <a:ext cx="6094456" cy="3023234"/>
          </a:xfrm>
          <a:prstGeom prst="rect">
            <a:avLst/>
          </a:prstGeom>
        </p:spPr>
      </p:pic>
    </p:spTree>
    <p:extLst>
      <p:ext uri="{BB962C8B-B14F-4D97-AF65-F5344CB8AC3E}">
        <p14:creationId xmlns:p14="http://schemas.microsoft.com/office/powerpoint/2010/main" val="108508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02623" y="0"/>
            <a:ext cx="11586754" cy="1140618"/>
          </a:xfrm>
        </p:spPr>
        <p:txBody>
          <a:bodyPr>
            <a:normAutofit fontScale="90000"/>
          </a:bodyPr>
          <a:lstStyle/>
          <a:p>
            <a:r>
              <a:rPr lang="en-US" sz="4000" b="1" dirty="0">
                <a:latin typeface="Arial" panose="020B0604020202020204" pitchFamily="34" charset="0"/>
                <a:cs typeface="Arial" panose="020B0604020202020204" pitchFamily="34" charset="0"/>
              </a:rPr>
              <a:t>3D SCATTER OF DAILY CRUDE OIL, LOW AND OPEN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6106886"/>
            <a:ext cx="11586754" cy="505505"/>
          </a:xfrm>
        </p:spPr>
        <p:txBody>
          <a:bodyPr>
            <a:normAutofit/>
          </a:bodyPr>
          <a:lstStyle/>
          <a:p>
            <a:r>
              <a:rPr lang="en-US" sz="2000" dirty="0"/>
              <a:t>Low Price, Open Price and Crude Oil Price shown positive strong correlation </a:t>
            </a:r>
          </a:p>
        </p:txBody>
      </p:sp>
      <p:pic>
        <p:nvPicPr>
          <p:cNvPr id="4" name="Picture 3" descr="A close up of a map&#10;&#10;Description automatically generated">
            <a:extLst>
              <a:ext uri="{FF2B5EF4-FFF2-40B4-BE49-F238E27FC236}">
                <a16:creationId xmlns:a16="http://schemas.microsoft.com/office/drawing/2014/main" id="{DCFAD77A-DA9F-8645-89CB-DC0BD48619D4}"/>
              </a:ext>
            </a:extLst>
          </p:cNvPr>
          <p:cNvPicPr>
            <a:picLocks noChangeAspect="1"/>
          </p:cNvPicPr>
          <p:nvPr/>
        </p:nvPicPr>
        <p:blipFill rotWithShape="1">
          <a:blip r:embed="rId2"/>
          <a:srcRect b="6375"/>
          <a:stretch/>
        </p:blipFill>
        <p:spPr>
          <a:xfrm>
            <a:off x="759139" y="1409972"/>
            <a:ext cx="10448792" cy="4696914"/>
          </a:xfrm>
          <a:prstGeom prst="rect">
            <a:avLst/>
          </a:prstGeom>
        </p:spPr>
      </p:pic>
    </p:spTree>
    <p:extLst>
      <p:ext uri="{BB962C8B-B14F-4D97-AF65-F5344CB8AC3E}">
        <p14:creationId xmlns:p14="http://schemas.microsoft.com/office/powerpoint/2010/main" val="1918179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a:bodyPr>
          <a:lstStyle/>
          <a:p>
            <a:pPr>
              <a:lnSpc>
                <a:spcPct val="160000"/>
              </a:lnSpc>
            </a:pPr>
            <a:r>
              <a:rPr lang="en-MY" sz="2000" dirty="0"/>
              <a:t>Displays how frequently words appear in a given body of text, by making the size of each word proportional to its frequency.</a:t>
            </a:r>
            <a:endParaRPr lang="en-US" sz="2000" dirty="0"/>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WORD CLOUD</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35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WORD CLOUD</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302623" y="6106886"/>
            <a:ext cx="11586754" cy="505505"/>
          </a:xfrm>
        </p:spPr>
        <p:txBody>
          <a:bodyPr>
            <a:normAutofit/>
          </a:bodyPr>
          <a:lstStyle/>
          <a:p>
            <a:r>
              <a:rPr lang="en-US" sz="2000" dirty="0"/>
              <a:t>Word cloud of the news headlines with ‘Positive’ polarity</a:t>
            </a:r>
          </a:p>
        </p:txBody>
      </p:sp>
      <p:pic>
        <p:nvPicPr>
          <p:cNvPr id="6" name="Picture 5" descr="A screenshot of a cell phone&#10;&#10;Description automatically generated">
            <a:extLst>
              <a:ext uri="{FF2B5EF4-FFF2-40B4-BE49-F238E27FC236}">
                <a16:creationId xmlns:a16="http://schemas.microsoft.com/office/drawing/2014/main" id="{1DE3EB04-472D-FB44-B713-1F9BFA7CEA86}"/>
              </a:ext>
            </a:extLst>
          </p:cNvPr>
          <p:cNvPicPr>
            <a:picLocks noChangeAspect="1"/>
          </p:cNvPicPr>
          <p:nvPr/>
        </p:nvPicPr>
        <p:blipFill rotWithShape="1">
          <a:blip r:embed="rId2"/>
          <a:srcRect t="4386" b="1448"/>
          <a:stretch/>
        </p:blipFill>
        <p:spPr>
          <a:xfrm>
            <a:off x="1746866" y="1358536"/>
            <a:ext cx="8698268" cy="4630081"/>
          </a:xfrm>
          <a:prstGeom prst="rect">
            <a:avLst/>
          </a:prstGeom>
        </p:spPr>
      </p:pic>
    </p:spTree>
    <p:extLst>
      <p:ext uri="{BB962C8B-B14F-4D97-AF65-F5344CB8AC3E}">
        <p14:creationId xmlns:p14="http://schemas.microsoft.com/office/powerpoint/2010/main" val="228628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WORD CLOUD</a:t>
            </a:r>
          </a:p>
        </p:txBody>
      </p:sp>
      <p:pic>
        <p:nvPicPr>
          <p:cNvPr id="5" name="Picture 4">
            <a:extLst>
              <a:ext uri="{FF2B5EF4-FFF2-40B4-BE49-F238E27FC236}">
                <a16:creationId xmlns:a16="http://schemas.microsoft.com/office/drawing/2014/main" id="{5CCA0611-A630-044B-8B9A-2016E4E6C2EF}"/>
              </a:ext>
            </a:extLst>
          </p:cNvPr>
          <p:cNvPicPr>
            <a:picLocks noChangeAspect="1"/>
          </p:cNvPicPr>
          <p:nvPr/>
        </p:nvPicPr>
        <p:blipFill rotWithShape="1">
          <a:blip r:embed="rId2"/>
          <a:srcRect t="4966"/>
          <a:stretch/>
        </p:blipFill>
        <p:spPr>
          <a:xfrm>
            <a:off x="1928949" y="1275602"/>
            <a:ext cx="8527606" cy="4581094"/>
          </a:xfrm>
          <a:prstGeom prst="rect">
            <a:avLst/>
          </a:prstGeom>
        </p:spPr>
      </p:pic>
      <p:sp>
        <p:nvSpPr>
          <p:cNvPr id="10" name="Subtitle 2">
            <a:extLst>
              <a:ext uri="{FF2B5EF4-FFF2-40B4-BE49-F238E27FC236}">
                <a16:creationId xmlns:a16="http://schemas.microsoft.com/office/drawing/2014/main" id="{9206A38A-E6FC-5441-9235-533B41590753}"/>
              </a:ext>
            </a:extLst>
          </p:cNvPr>
          <p:cNvSpPr txBox="1">
            <a:spLocks/>
          </p:cNvSpPr>
          <p:nvPr/>
        </p:nvSpPr>
        <p:spPr>
          <a:xfrm>
            <a:off x="302623" y="6237515"/>
            <a:ext cx="11586754" cy="505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Word cloud of the news headlines with ‘Negative’ polarity</a:t>
            </a:r>
          </a:p>
        </p:txBody>
      </p:sp>
    </p:spTree>
    <p:extLst>
      <p:ext uri="{BB962C8B-B14F-4D97-AF65-F5344CB8AC3E}">
        <p14:creationId xmlns:p14="http://schemas.microsoft.com/office/powerpoint/2010/main" val="4252495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CF32BCD-FDED-BB46-8DA4-57041ECB8BF5}"/>
              </a:ext>
            </a:extLst>
          </p:cNvPr>
          <p:cNvSpPr txBox="1">
            <a:spLocks/>
          </p:cNvSpPr>
          <p:nvPr/>
        </p:nvSpPr>
        <p:spPr>
          <a:xfrm>
            <a:off x="643467" y="321735"/>
            <a:ext cx="10905066" cy="780210"/>
          </a:xfrm>
          <a:prstGeom prst="rect">
            <a:avLst/>
          </a:prstGeom>
        </p:spPr>
        <p:txBody>
          <a:bodyPr vert="horz" lIns="91440" tIns="45720" rIns="91440" bIns="45720" rtlCol="0" anchor="b">
            <a:normAutofit/>
          </a:bodyPr>
          <a:lstStyle>
            <a:lvl1pPr algn="ctr">
              <a:lnSpc>
                <a:spcPct val="90000"/>
              </a:lnSpc>
              <a:spcBef>
                <a:spcPct val="0"/>
              </a:spcBef>
              <a:buNone/>
              <a:defRPr sz="4000" b="1">
                <a:latin typeface="Arial" panose="020B0604020202020204" pitchFamily="34" charset="0"/>
                <a:ea typeface="+mj-ea"/>
                <a:cs typeface="Arial" panose="020B0604020202020204" pitchFamily="34" charset="0"/>
              </a:defRPr>
            </a:lvl1pPr>
          </a:lstStyle>
          <a:p>
            <a:r>
              <a:rPr lang="en-US" dirty="0"/>
              <a:t>SUMMARY</a:t>
            </a:r>
          </a:p>
        </p:txBody>
      </p:sp>
      <p:sp>
        <p:nvSpPr>
          <p:cNvPr id="3" name="Content Placeholder 2">
            <a:extLst>
              <a:ext uri="{FF2B5EF4-FFF2-40B4-BE49-F238E27FC236}">
                <a16:creationId xmlns:a16="http://schemas.microsoft.com/office/drawing/2014/main" id="{B134CF64-21B2-5241-A6DA-5A91DCEB86E3}"/>
              </a:ext>
            </a:extLst>
          </p:cNvPr>
          <p:cNvSpPr>
            <a:spLocks noGrp="1"/>
          </p:cNvSpPr>
          <p:nvPr>
            <p:ph idx="1"/>
          </p:nvPr>
        </p:nvSpPr>
        <p:spPr>
          <a:xfrm>
            <a:off x="643467" y="1280891"/>
            <a:ext cx="10905066" cy="5226805"/>
          </a:xfrm>
        </p:spPr>
        <p:txBody>
          <a:bodyPr vert="horz" lIns="91440" tIns="45720" rIns="91440" bIns="45720" rtlCol="0">
            <a:normAutofit lnSpcReduction="10000"/>
          </a:bodyPr>
          <a:lstStyle/>
          <a:p>
            <a:pPr>
              <a:lnSpc>
                <a:spcPct val="100000"/>
              </a:lnSpc>
            </a:pPr>
            <a:r>
              <a:rPr lang="en-US" sz="2000" dirty="0">
                <a:latin typeface="Arial" panose="020B0604020202020204" pitchFamily="34" charset="0"/>
                <a:cs typeface="Arial" panose="020B0604020202020204" pitchFamily="34" charset="0"/>
              </a:rPr>
              <a:t>The increase in demand and use for medium and heavy-duty vehicles is paving way for growth in the crude oil market. Petrol, kerosene and diesels are products from crude oil energy remain the main source of energy for the transportation industry. Other areas where crude oil is used includes power grid generation, detergents, plastics, synthetic fibers and synthetic rubbers.</a:t>
            </a:r>
          </a:p>
          <a:p>
            <a:pPr>
              <a:lnSpc>
                <a:spcPct val="100000"/>
              </a:lnSpc>
            </a:pPr>
            <a:r>
              <a:rPr lang="en-US" sz="2000" dirty="0">
                <a:latin typeface="Arial" panose="020B0604020202020204" pitchFamily="34" charset="0"/>
                <a:cs typeface="Arial" panose="020B0604020202020204" pitchFamily="34" charset="0"/>
              </a:rPr>
              <a:t>This wide usage of fuels lead to global crude oil market charting a steady growth curve ever since year 2000. </a:t>
            </a:r>
          </a:p>
          <a:p>
            <a:pPr>
              <a:lnSpc>
                <a:spcPct val="100000"/>
              </a:lnSpc>
            </a:pPr>
            <a:r>
              <a:rPr lang="en-US" sz="2000" dirty="0">
                <a:latin typeface="Arial" panose="020B0604020202020204" pitchFamily="34" charset="0"/>
                <a:cs typeface="Arial" panose="020B0604020202020204" pitchFamily="34" charset="0"/>
              </a:rPr>
              <a:t>Crude oil prices are substantially determined by the supply-demand relationship. However big fall in crude oil prices beginning 2014 until present due excess supply of crude oil and price war among big crude oil producer (Saudi Arabia, Russia and America). This fluctuation is caused excess supply of discounted crude oil price. </a:t>
            </a:r>
          </a:p>
          <a:p>
            <a:pPr>
              <a:lnSpc>
                <a:spcPct val="100000"/>
              </a:lnSpc>
            </a:pPr>
            <a:r>
              <a:rPr lang="en-US" sz="2000" dirty="0">
                <a:latin typeface="Arial" panose="020B0604020202020204" pitchFamily="34" charset="0"/>
                <a:cs typeface="Arial" panose="020B0604020202020204" pitchFamily="34" charset="0"/>
              </a:rPr>
              <a:t>From 2014 to the present, oil prices have fallen by as much as 70%</a:t>
            </a:r>
          </a:p>
          <a:p>
            <a:pPr>
              <a:lnSpc>
                <a:spcPct val="100000"/>
              </a:lnSpc>
            </a:pPr>
            <a:r>
              <a:rPr lang="en-US" sz="2000" dirty="0">
                <a:latin typeface="Arial" panose="020B0604020202020204" pitchFamily="34" charset="0"/>
                <a:cs typeface="Arial" panose="020B0604020202020204" pitchFamily="34" charset="0"/>
              </a:rPr>
              <a:t>COVID-19 has cut the global demand up to 33%. The major upset was due to travel shutdown around the world amid COVID-19 pandemic.</a:t>
            </a:r>
          </a:p>
          <a:p>
            <a:pPr>
              <a:lnSpc>
                <a:spcPct val="100000"/>
              </a:lnSpc>
            </a:pPr>
            <a:r>
              <a:rPr lang="en-US" sz="2000" dirty="0">
                <a:latin typeface="Arial" panose="020B0604020202020204" pitchFamily="34" charset="0"/>
                <a:cs typeface="Arial" panose="020B0604020202020204" pitchFamily="34" charset="0"/>
              </a:rPr>
              <a:t>Based on the model, crude oil price forecasted to be declines calmly in year 2020.</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498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HISTOGRAM</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491638"/>
            <a:ext cx="11586754" cy="990125"/>
          </a:xfrm>
        </p:spPr>
        <p:txBody>
          <a:bodyPr>
            <a:normAutofit/>
          </a:bodyPr>
          <a:lstStyle/>
          <a:p>
            <a:pPr marL="342900" indent="-342900" algn="l">
              <a:buFont typeface="Arial" panose="020B0604020202020204" pitchFamily="34" charset="0"/>
              <a:buChar char="•"/>
            </a:pPr>
            <a:r>
              <a:rPr lang="en-US" sz="2000" dirty="0"/>
              <a:t>Distribution of daily close price data over 20 years with tabulated frequency at each interval (10 bins)</a:t>
            </a:r>
          </a:p>
          <a:p>
            <a:pPr marL="342900" indent="-342900" algn="l">
              <a:buFont typeface="Arial" panose="020B0604020202020204" pitchFamily="34" charset="0"/>
              <a:buChar char="•"/>
            </a:pPr>
            <a:r>
              <a:rPr lang="en-US" sz="2000" dirty="0"/>
              <a:t>Mean close price for crude oil in the past 20 years is USD 61.62 for both bins setting at 10 and 20 </a:t>
            </a:r>
          </a:p>
        </p:txBody>
      </p:sp>
      <p:pic>
        <p:nvPicPr>
          <p:cNvPr id="4" name="Content Placeholder 4">
            <a:extLst>
              <a:ext uri="{FF2B5EF4-FFF2-40B4-BE49-F238E27FC236}">
                <a16:creationId xmlns:a16="http://schemas.microsoft.com/office/drawing/2014/main" id="{4643AC1F-3173-E643-B20D-B9466F875F74}"/>
              </a:ext>
            </a:extLst>
          </p:cNvPr>
          <p:cNvPicPr>
            <a:picLocks noChangeAspect="1"/>
          </p:cNvPicPr>
          <p:nvPr/>
        </p:nvPicPr>
        <p:blipFill rotWithShape="1">
          <a:blip r:embed="rId2"/>
          <a:srcRect t="7527"/>
          <a:stretch/>
        </p:blipFill>
        <p:spPr>
          <a:xfrm>
            <a:off x="1538913" y="1639864"/>
            <a:ext cx="9449454" cy="3851774"/>
          </a:xfrm>
          <a:prstGeom prst="rect">
            <a:avLst/>
          </a:prstGeom>
        </p:spPr>
      </p:pic>
    </p:spTree>
    <p:extLst>
      <p:ext uri="{BB962C8B-B14F-4D97-AF65-F5344CB8AC3E}">
        <p14:creationId xmlns:p14="http://schemas.microsoft.com/office/powerpoint/2010/main" val="173373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D69BA00-B7EA-F845-9862-B6EF216985C1}"/>
              </a:ext>
            </a:extLst>
          </p:cNvPr>
          <p:cNvPicPr>
            <a:picLocks noChangeAspect="1"/>
          </p:cNvPicPr>
          <p:nvPr/>
        </p:nvPicPr>
        <p:blipFill rotWithShape="1">
          <a:blip r:embed="rId2"/>
          <a:srcRect t="6138" b="6397"/>
          <a:stretch/>
        </p:blipFill>
        <p:spPr>
          <a:xfrm>
            <a:off x="1793965" y="1542259"/>
            <a:ext cx="8939349" cy="4112299"/>
          </a:xfrm>
          <a:prstGeom prst="rect">
            <a:avLst/>
          </a:prstGeom>
        </p:spPr>
      </p:pic>
      <p:sp>
        <p:nvSpPr>
          <p:cNvPr id="18" name="Subtitle 2">
            <a:extLst>
              <a:ext uri="{FF2B5EF4-FFF2-40B4-BE49-F238E27FC236}">
                <a16:creationId xmlns:a16="http://schemas.microsoft.com/office/drawing/2014/main" id="{B4F89621-BF15-7947-B9EA-3B782E4C8DFB}"/>
              </a:ext>
            </a:extLst>
          </p:cNvPr>
          <p:cNvSpPr>
            <a:spLocks noGrp="1"/>
          </p:cNvSpPr>
          <p:nvPr>
            <p:ph type="subTitle" idx="1"/>
          </p:nvPr>
        </p:nvSpPr>
        <p:spPr>
          <a:xfrm>
            <a:off x="470263" y="5833384"/>
            <a:ext cx="11586754" cy="779008"/>
          </a:xfrm>
        </p:spPr>
        <p:txBody>
          <a:bodyPr>
            <a:normAutofit/>
          </a:bodyPr>
          <a:lstStyle/>
          <a:p>
            <a:pPr marL="342900" indent="-342900" algn="l">
              <a:buFont typeface="Arial" panose="020B0604020202020204" pitchFamily="34" charset="0"/>
              <a:buChar char="•"/>
            </a:pPr>
            <a:r>
              <a:rPr lang="en-US" sz="2000" dirty="0"/>
              <a:t>Distribution of daily close price data over 20 years with tabulated frequency at each interval (20 bins)</a:t>
            </a:r>
          </a:p>
          <a:p>
            <a:pPr marL="342900" indent="-342900" algn="l">
              <a:buFont typeface="Arial" panose="020B0604020202020204" pitchFamily="34" charset="0"/>
              <a:buChar char="•"/>
            </a:pPr>
            <a:r>
              <a:rPr lang="en-US" sz="2000" dirty="0"/>
              <a:t>Mean close price for crude oil in the past 20 years is USD 61.62 for both bins setting at 10 and 20 </a:t>
            </a:r>
          </a:p>
        </p:txBody>
      </p:sp>
      <p:sp>
        <p:nvSpPr>
          <p:cNvPr id="21" name="Title 1">
            <a:extLst>
              <a:ext uri="{FF2B5EF4-FFF2-40B4-BE49-F238E27FC236}">
                <a16:creationId xmlns:a16="http://schemas.microsoft.com/office/drawing/2014/main" id="{271B1D30-1461-C040-B93E-6AAB5586DB77}"/>
              </a:ext>
            </a:extLst>
          </p:cNvPr>
          <p:cNvSpPr txBox="1">
            <a:spLocks/>
          </p:cNvSpPr>
          <p:nvPr/>
        </p:nvSpPr>
        <p:spPr>
          <a:xfrm>
            <a:off x="1524000" y="245609"/>
            <a:ext cx="9144000" cy="7790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a:latin typeface="Arial" panose="020B0604020202020204" pitchFamily="34" charset="0"/>
                <a:cs typeface="Arial" panose="020B0604020202020204" pitchFamily="34" charset="0"/>
              </a:rPr>
              <a:t>HISTOGRAM</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9638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B4F89621-BF15-7947-B9EA-3B782E4C8DFB}"/>
              </a:ext>
            </a:extLst>
          </p:cNvPr>
          <p:cNvSpPr>
            <a:spLocks noGrp="1"/>
          </p:cNvSpPr>
          <p:nvPr>
            <p:ph type="subTitle" idx="1"/>
          </p:nvPr>
        </p:nvSpPr>
        <p:spPr>
          <a:xfrm>
            <a:off x="302622" y="5701936"/>
            <a:ext cx="11586754" cy="751114"/>
          </a:xfrm>
        </p:spPr>
        <p:txBody>
          <a:bodyPr>
            <a:normAutofit fontScale="85000" lnSpcReduction="10000"/>
          </a:bodyPr>
          <a:lstStyle/>
          <a:p>
            <a:pPr marL="342900" indent="-342900" algn="l">
              <a:lnSpc>
                <a:spcPct val="120000"/>
              </a:lnSpc>
              <a:buFont typeface="Arial" panose="020B0604020202020204" pitchFamily="34" charset="0"/>
              <a:buChar char="•"/>
            </a:pPr>
            <a:r>
              <a:rPr lang="en-US" dirty="0"/>
              <a:t>Crude oil price downward trend happened 2,362 times whereas 2,675 times upward trend. Only 15 times crude oil price maintain in the past 20 years</a:t>
            </a:r>
          </a:p>
        </p:txBody>
      </p:sp>
      <p:sp>
        <p:nvSpPr>
          <p:cNvPr id="21" name="Title 1">
            <a:extLst>
              <a:ext uri="{FF2B5EF4-FFF2-40B4-BE49-F238E27FC236}">
                <a16:creationId xmlns:a16="http://schemas.microsoft.com/office/drawing/2014/main" id="{271B1D30-1461-C040-B93E-6AAB5586DB77}"/>
              </a:ext>
            </a:extLst>
          </p:cNvPr>
          <p:cNvSpPr txBox="1">
            <a:spLocks/>
          </p:cNvSpPr>
          <p:nvPr/>
        </p:nvSpPr>
        <p:spPr>
          <a:xfrm>
            <a:off x="1524000" y="245609"/>
            <a:ext cx="9144000" cy="7790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a:latin typeface="Arial" panose="020B0604020202020204" pitchFamily="34" charset="0"/>
                <a:cs typeface="Arial" panose="020B0604020202020204" pitchFamily="34" charset="0"/>
              </a:rPr>
              <a:t>HISTOGRAM</a:t>
            </a:r>
            <a:endParaRPr lang="en-US" sz="4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C78E5B7-4EAA-CF46-8066-4108189B1BBD}"/>
              </a:ext>
            </a:extLst>
          </p:cNvPr>
          <p:cNvPicPr>
            <a:picLocks noChangeAspect="1"/>
          </p:cNvPicPr>
          <p:nvPr/>
        </p:nvPicPr>
        <p:blipFill rotWithShape="1">
          <a:blip r:embed="rId2"/>
          <a:srcRect t="7936"/>
          <a:stretch/>
        </p:blipFill>
        <p:spPr>
          <a:xfrm>
            <a:off x="1941921" y="1646464"/>
            <a:ext cx="8308157" cy="3565071"/>
          </a:xfrm>
          <a:prstGeom prst="rect">
            <a:avLst/>
          </a:prstGeom>
        </p:spPr>
      </p:pic>
    </p:spTree>
    <p:extLst>
      <p:ext uri="{BB962C8B-B14F-4D97-AF65-F5344CB8AC3E}">
        <p14:creationId xmlns:p14="http://schemas.microsoft.com/office/powerpoint/2010/main" val="275609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2773046" y="3557975"/>
            <a:ext cx="6748193" cy="1392278"/>
          </a:xfrm>
          <a:noFill/>
        </p:spPr>
        <p:txBody>
          <a:bodyPr>
            <a:normAutofit/>
          </a:bodyPr>
          <a:lstStyle/>
          <a:p>
            <a:pPr>
              <a:lnSpc>
                <a:spcPct val="160000"/>
              </a:lnSpc>
            </a:pPr>
            <a:r>
              <a:rPr lang="en-MY" sz="2000" dirty="0"/>
              <a:t>Displaying the data distribution through their quartiles </a:t>
            </a:r>
            <a:r>
              <a:rPr lang="en-US" sz="2000" dirty="0"/>
              <a:t>and detect outliers</a:t>
            </a:r>
          </a:p>
        </p:txBody>
      </p:sp>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3204642" y="1967568"/>
            <a:ext cx="5782716" cy="1254991"/>
          </a:xfrm>
          <a:noFill/>
        </p:spPr>
        <p:txBody>
          <a:bodyPr anchor="ctr">
            <a:normAutofit/>
          </a:bodyPr>
          <a:lstStyle/>
          <a:p>
            <a:r>
              <a:rPr lang="en-US" sz="3600" b="1" dirty="0">
                <a:solidFill>
                  <a:srgbClr val="080808"/>
                </a:solidFill>
                <a:latin typeface="Arial" panose="020B0604020202020204" pitchFamily="34" charset="0"/>
                <a:cs typeface="Arial" panose="020B0604020202020204" pitchFamily="34" charset="0"/>
              </a:rPr>
              <a:t>BOX PLOT</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6388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BOX PLOT OF DAILY OPEN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734594"/>
            <a:ext cx="11586754" cy="877797"/>
          </a:xfrm>
        </p:spPr>
        <p:txBody>
          <a:bodyPr>
            <a:normAutofit/>
          </a:bodyPr>
          <a:lstStyle/>
          <a:p>
            <a:pPr marL="342900" indent="-342900" algn="l">
              <a:buFont typeface="Arial" panose="020B0604020202020204" pitchFamily="34" charset="0"/>
              <a:buChar char="•"/>
            </a:pPr>
            <a:r>
              <a:rPr lang="en-US" sz="2000" dirty="0"/>
              <a:t>Summary of statistical data </a:t>
            </a:r>
          </a:p>
          <a:p>
            <a:pPr marL="342900" indent="-342900" algn="l">
              <a:buFont typeface="Arial" panose="020B0604020202020204" pitchFamily="34" charset="0"/>
              <a:buChar char="•"/>
            </a:pPr>
            <a:r>
              <a:rPr lang="en-US" sz="2000" dirty="0"/>
              <a:t>3 outliers found in crude oil Open Price which these prices are above USD 144.02</a:t>
            </a:r>
          </a:p>
        </p:txBody>
      </p:sp>
      <p:pic>
        <p:nvPicPr>
          <p:cNvPr id="6" name="Picture 5" descr="A screenshot of a cell phone&#10;&#10;Description automatically generated">
            <a:extLst>
              <a:ext uri="{FF2B5EF4-FFF2-40B4-BE49-F238E27FC236}">
                <a16:creationId xmlns:a16="http://schemas.microsoft.com/office/drawing/2014/main" id="{954CE2EA-868F-D64E-9A57-FCF1E197FC7B}"/>
              </a:ext>
            </a:extLst>
          </p:cNvPr>
          <p:cNvPicPr>
            <a:picLocks noChangeAspect="1"/>
          </p:cNvPicPr>
          <p:nvPr/>
        </p:nvPicPr>
        <p:blipFill rotWithShape="1">
          <a:blip r:embed="rId2"/>
          <a:srcRect l="42081" t="4738" b="8400"/>
          <a:stretch/>
        </p:blipFill>
        <p:spPr>
          <a:xfrm>
            <a:off x="2843493" y="1191577"/>
            <a:ext cx="6505013" cy="4376057"/>
          </a:xfrm>
          <a:prstGeom prst="rect">
            <a:avLst/>
          </a:prstGeom>
        </p:spPr>
      </p:pic>
    </p:spTree>
    <p:extLst>
      <p:ext uri="{BB962C8B-B14F-4D97-AF65-F5344CB8AC3E}">
        <p14:creationId xmlns:p14="http://schemas.microsoft.com/office/powerpoint/2010/main" val="250166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6D1B-2B2F-1544-9183-B9EBA2B64364}"/>
              </a:ext>
            </a:extLst>
          </p:cNvPr>
          <p:cNvSpPr>
            <a:spLocks noGrp="1"/>
          </p:cNvSpPr>
          <p:nvPr>
            <p:ph type="ctrTitle"/>
          </p:nvPr>
        </p:nvSpPr>
        <p:spPr>
          <a:xfrm>
            <a:off x="1524000" y="245609"/>
            <a:ext cx="9144000" cy="779008"/>
          </a:xfrm>
        </p:spPr>
        <p:txBody>
          <a:bodyPr>
            <a:normAutofit/>
          </a:bodyPr>
          <a:lstStyle/>
          <a:p>
            <a:r>
              <a:rPr lang="en-US" sz="4000" b="1" dirty="0">
                <a:latin typeface="Arial" panose="020B0604020202020204" pitchFamily="34" charset="0"/>
                <a:cs typeface="Arial" panose="020B0604020202020204" pitchFamily="34" charset="0"/>
              </a:rPr>
              <a:t>BOX PLOT OF DAILY CLOSE PRICE</a:t>
            </a:r>
          </a:p>
        </p:txBody>
      </p:sp>
      <p:sp>
        <p:nvSpPr>
          <p:cNvPr id="3" name="Subtitle 2">
            <a:extLst>
              <a:ext uri="{FF2B5EF4-FFF2-40B4-BE49-F238E27FC236}">
                <a16:creationId xmlns:a16="http://schemas.microsoft.com/office/drawing/2014/main" id="{AC8CBB3C-4A68-0A45-9A9A-87E33450868E}"/>
              </a:ext>
            </a:extLst>
          </p:cNvPr>
          <p:cNvSpPr>
            <a:spLocks noGrp="1"/>
          </p:cNvSpPr>
          <p:nvPr>
            <p:ph type="subTitle" idx="1"/>
          </p:nvPr>
        </p:nvSpPr>
        <p:spPr>
          <a:xfrm>
            <a:off x="470263" y="5669280"/>
            <a:ext cx="11586754" cy="943111"/>
          </a:xfrm>
        </p:spPr>
        <p:txBody>
          <a:bodyPr>
            <a:normAutofit/>
          </a:bodyPr>
          <a:lstStyle/>
          <a:p>
            <a:pPr marL="342900" indent="-342900" algn="l">
              <a:buFont typeface="Arial" panose="020B0604020202020204" pitchFamily="34" charset="0"/>
              <a:buChar char="•"/>
            </a:pPr>
            <a:r>
              <a:rPr lang="en-US" sz="2000" dirty="0"/>
              <a:t>Summary of statistical data </a:t>
            </a:r>
          </a:p>
          <a:p>
            <a:pPr marL="342900" indent="-342900" algn="l">
              <a:buFont typeface="Arial" panose="020B0604020202020204" pitchFamily="34" charset="0"/>
              <a:buChar char="•"/>
            </a:pPr>
            <a:r>
              <a:rPr lang="en-US" sz="2000" dirty="0"/>
              <a:t>2 outliers found in crude oil Close Price which are USD 145.08 and USD 145.18</a:t>
            </a:r>
          </a:p>
        </p:txBody>
      </p:sp>
      <p:pic>
        <p:nvPicPr>
          <p:cNvPr id="6" name="Picture 5" descr="A screenshot of a cell phone&#10;&#10;Description automatically generated">
            <a:extLst>
              <a:ext uri="{FF2B5EF4-FFF2-40B4-BE49-F238E27FC236}">
                <a16:creationId xmlns:a16="http://schemas.microsoft.com/office/drawing/2014/main" id="{604C1D4E-74E5-2344-8317-DE7F40E11DAE}"/>
              </a:ext>
            </a:extLst>
          </p:cNvPr>
          <p:cNvPicPr>
            <a:picLocks noChangeAspect="1"/>
          </p:cNvPicPr>
          <p:nvPr/>
        </p:nvPicPr>
        <p:blipFill rotWithShape="1">
          <a:blip r:embed="rId2"/>
          <a:srcRect l="41673" t="6126" r="1081"/>
          <a:stretch/>
        </p:blipFill>
        <p:spPr>
          <a:xfrm>
            <a:off x="2880361" y="1252092"/>
            <a:ext cx="6106886" cy="4189712"/>
          </a:xfrm>
          <a:prstGeom prst="rect">
            <a:avLst/>
          </a:prstGeom>
        </p:spPr>
      </p:pic>
    </p:spTree>
    <p:extLst>
      <p:ext uri="{BB962C8B-B14F-4D97-AF65-F5344CB8AC3E}">
        <p14:creationId xmlns:p14="http://schemas.microsoft.com/office/powerpoint/2010/main" val="1942538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1334</Words>
  <Application>Microsoft Macintosh PowerPoint</Application>
  <PresentationFormat>Widescreen</PresentationFormat>
  <Paragraphs>94</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Data Interpretation &amp; Communication Of Insights Of Data    </vt:lpstr>
      <vt:lpstr>PowerPoint Presentation</vt:lpstr>
      <vt:lpstr>HISTOGRAM</vt:lpstr>
      <vt:lpstr>HISTOGRAM</vt:lpstr>
      <vt:lpstr>PowerPoint Presentation</vt:lpstr>
      <vt:lpstr>PowerPoint Presentation</vt:lpstr>
      <vt:lpstr>BOX PLOT</vt:lpstr>
      <vt:lpstr>BOX PLOT OF DAILY OPEN PRICE</vt:lpstr>
      <vt:lpstr>BOX PLOT OF DAILY CLOSE PRICE</vt:lpstr>
      <vt:lpstr>BOX PLOT OF DAILY LOW PRICE</vt:lpstr>
      <vt:lpstr>BOX PLOT OF DAILY HIGH PRICE</vt:lpstr>
      <vt:lpstr>CORRELATION MATRIX</vt:lpstr>
      <vt:lpstr>CORRELATION MATRIX OF CRUDE OIL PRICE DATASET</vt:lpstr>
      <vt:lpstr>CORRELATION MATRIX OF NEWS DATASET</vt:lpstr>
      <vt:lpstr>LINE GRAPH</vt:lpstr>
      <vt:lpstr>DAILY CRUDE OIL PRICE FROM 2000 – JUNE 2020 </vt:lpstr>
      <vt:lpstr>DAILY OPEN AND CLOSE PRICE TREND FROM YEAR 2000 – JUNE 2020</vt:lpstr>
      <vt:lpstr>DAILY CRUDE OIL PRICE (MEAN) FROM  2000 – JUNE 2020  </vt:lpstr>
      <vt:lpstr>MAXIMUM PRICE TREND FOR DAILY HIGH PRICE FROM 2000 – JUNE 2020</vt:lpstr>
      <vt:lpstr>MINIMUM PRICE TREND FOR DAILY LOW PRICE FROM 2000 – JUNE 2020</vt:lpstr>
      <vt:lpstr>BAR GRAPH</vt:lpstr>
      <vt:lpstr>PowerPoint Presentation</vt:lpstr>
      <vt:lpstr>DAILY CRUDE OIL PRICE FROM 2000 – JUNE 2020 GROUPED BY MONTH  </vt:lpstr>
      <vt:lpstr>MONTHLY CRUDE OIL PRICE (MEAN) FROM  2000 – JUNE 2020 </vt:lpstr>
      <vt:lpstr>MONTHLY CRUDE OIL PRICE (MEAN) FROM  2000 – JUNE 2020 STACKED BY DAY </vt:lpstr>
      <vt:lpstr>MONTHLY CRUDE OIL PRICE (MEAN) FROM  2000 – JUNE 2020 GROUPED BY DAY </vt:lpstr>
      <vt:lpstr>MEAN CRUDE OIL PRICE DISTRIBUTION BY DAY </vt:lpstr>
      <vt:lpstr>PIE CHART</vt:lpstr>
      <vt:lpstr>PIE CHART OF HIGH CRUDE OIL PRICE BY DAY</vt:lpstr>
      <vt:lpstr>SCATTER PLOT &amp;  3D SCATTER</vt:lpstr>
      <vt:lpstr>SCATTER PLOT OF DAILY CRUDE OIL, LOW AND HIGH PRICE</vt:lpstr>
      <vt:lpstr>3D SCATTER OF DAILY CRUDE OIL, LOW AND OPEN PRICE</vt:lpstr>
      <vt:lpstr>WORD CLOUD</vt:lpstr>
      <vt:lpstr>WORD CLOUD</vt:lpstr>
      <vt:lpstr>WORD CLOUD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Interpretation &amp; Communication Of Insights Of Data (Part 1)   </dc:title>
  <dc:creator>Lainy Rashid</dc:creator>
  <cp:lastModifiedBy>Nurullainy</cp:lastModifiedBy>
  <cp:revision>96</cp:revision>
  <dcterms:created xsi:type="dcterms:W3CDTF">2020-06-18T15:02:09Z</dcterms:created>
  <dcterms:modified xsi:type="dcterms:W3CDTF">2020-12-11T08:35:13Z</dcterms:modified>
</cp:coreProperties>
</file>